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969" r:id="rId2"/>
  </p:sldMasterIdLst>
  <p:notesMasterIdLst>
    <p:notesMasterId r:id="rId19"/>
  </p:notesMasterIdLst>
  <p:handoutMasterIdLst>
    <p:handoutMasterId r:id="rId20"/>
  </p:handoutMasterIdLst>
  <p:sldIdLst>
    <p:sldId id="259" r:id="rId3"/>
    <p:sldId id="312" r:id="rId4"/>
    <p:sldId id="335" r:id="rId5"/>
    <p:sldId id="313" r:id="rId6"/>
    <p:sldId id="334" r:id="rId7"/>
    <p:sldId id="314" r:id="rId8"/>
    <p:sldId id="319" r:id="rId9"/>
    <p:sldId id="315" r:id="rId10"/>
    <p:sldId id="320" r:id="rId11"/>
    <p:sldId id="321" r:id="rId12"/>
    <p:sldId id="322" r:id="rId13"/>
    <p:sldId id="323" r:id="rId14"/>
    <p:sldId id="324" r:id="rId15"/>
    <p:sldId id="339" r:id="rId16"/>
    <p:sldId id="317" r:id="rId17"/>
    <p:sldId id="318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28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B343"/>
    <a:srgbClr val="F1AE05"/>
    <a:srgbClr val="E19409"/>
    <a:srgbClr val="E5A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50" autoAdjust="0"/>
    <p:restoredTop sz="93606" autoAdjust="0"/>
  </p:normalViewPr>
  <p:slideViewPr>
    <p:cSldViewPr showGuides="1">
      <p:cViewPr varScale="1">
        <p:scale>
          <a:sx n="109" d="100"/>
          <a:sy n="109" d="100"/>
        </p:scale>
        <p:origin x="1044" y="102"/>
      </p:cViewPr>
      <p:guideLst>
        <p:guide orient="horz" pos="2205"/>
        <p:guide pos="28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lTRAC_Laptop_2\Documents\1.Sara_DalTRAC\NovaTRACSurvey\2016Deployment_Jul16-Dec16\Analysis\NovaTRAC_Health_Analysis_Mon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d614141\Desktop\NovaTRAC\TAC%202017\Income_Healths\Income_Happines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d614141\Desktop\NovaTRAC\TAC%202017\Income_Healths\Income_HealthStatu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d614141\Desktop\NovaTRAC\TAC%202017\Income_Healths\Income_typical%20weekday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d614141\Desktop\NovaTRAC\TAC%202017\Employment%20status\Emp_Activity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d614141\Desktop\NovaTRAC\TAC%202017\Employment%20status\Emp_Happines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d614141\Desktop\NovaTRAC\TAC%202017\Employment%20status\Emp_HealthStatus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d614141\Desktop\NovaTRAC\TAC%202017\Employment%20status\Emp_typical%20weekday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d614141\Desktop\NovaTRAC\TAC%202017\Gender_Healths\Gender_Activity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d614141\Desktop\NovaTRAC\TAC%202017\Gender_Healths\Gender_Happiness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d614141\Desktop\NovaTRAC\TAC%202017\Gender_Healths\Gender_HealthStatus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lTRAC_Laptop_2\Documents\1.Sara_DalTRAC\NovaTRACSurvey\2016Deployment_Jul16-Dec16\Analysis\NovaTRAC_Health_Analysis_Mon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d614141\Desktop\NovaTRAC\TAC%202017\Gender_Healths\Gender_typical%20weekday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d614141\Desktop\NovaTRAC\TAC%202017\HHSize_Healths\hh_Activity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d614141\Desktop\NovaTRAC\TAC%202017\HHSize_Healths\hh_Happiness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d614141\Desktop\NovaTRAC\TAC%202017\HHSize_Healths\hh_HealthStatus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d614141\Desktop\NovaTRAC\TAC%202017\HHSize_Healths\hh_typical%20weekday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lTRAC_Laptop_2\Documents\1.Sara_DalTRAC\NovaTRACSurvey\2016Deployment_Jul16-Dec16\Analysis\NovaTRAC_Health_Analysis_Mon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lTRAC_Laptop_2\Documents\1.Sara_DalTRAC\NovaTRACSurvey\2016Deployment_Jul16-Dec16\Analysis\NovaTRAC_Health_Analysis_Mon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d614141\Desktop\NovaTRAC\TAC%202017\Age_Healths\Age_Activit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d614141\Desktop\NovaTRAC\TAC%202017\Age_Healths\Age_HealthStatu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d614141\Desktop\NovaTRAC\TAC%202017\Age_Healths\Age_StateOfHappines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d614141\Desktop\NovaTRAC\TAC%202017\Age_Healths\Age_Typical%20weekday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d614141\Desktop\NovaTRAC\TAC%202017\Income_Healths\Income_Activity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Compared to other people your age, how would you describe your health? 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Sheet2!$A$2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Sheet2!$C$1</c:f>
              <c:strCache>
                <c:ptCount val="1"/>
                <c:pt idx="0">
                  <c:v>Percentage of Respondants </c:v>
                </c:pt>
              </c:strCache>
            </c:strRef>
          </c:cat>
          <c:val>
            <c:numRef>
              <c:f>Sheet2!$C$2</c:f>
              <c:numCache>
                <c:formatCode>0%</c:formatCode>
                <c:ptCount val="1"/>
                <c:pt idx="0">
                  <c:v>0.20309810671256454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214-4F20-B65B-E0165F113BD0}"/>
            </c:ext>
          </c:extLst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Very Good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Sheet2!$C$1</c:f>
              <c:strCache>
                <c:ptCount val="1"/>
                <c:pt idx="0">
                  <c:v>Percentage of Respondants </c:v>
                </c:pt>
              </c:strCache>
            </c:strRef>
          </c:cat>
          <c:val>
            <c:numRef>
              <c:f>Sheet2!$C$3</c:f>
              <c:numCache>
                <c:formatCode>0%</c:formatCode>
                <c:ptCount val="1"/>
                <c:pt idx="0">
                  <c:v>0.41824440619621345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214-4F20-B65B-E0165F113BD0}"/>
            </c:ext>
          </c:extLst>
        </c:ser>
        <c:ser>
          <c:idx val="2"/>
          <c:order val="2"/>
          <c:tx>
            <c:strRef>
              <c:f>Sheet2!$A$4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Sheet2!$C$1</c:f>
              <c:strCache>
                <c:ptCount val="1"/>
                <c:pt idx="0">
                  <c:v>Percentage of Respondants </c:v>
                </c:pt>
              </c:strCache>
            </c:strRef>
          </c:cat>
          <c:val>
            <c:numRef>
              <c:f>Sheet2!$C$4</c:f>
              <c:numCache>
                <c:formatCode>0%</c:formatCode>
                <c:ptCount val="1"/>
                <c:pt idx="0">
                  <c:v>0.2908777969018933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214-4F20-B65B-E0165F113BD0}"/>
            </c:ext>
          </c:extLst>
        </c:ser>
        <c:ser>
          <c:idx val="3"/>
          <c:order val="3"/>
          <c:tx>
            <c:strRef>
              <c:f>Sheet2!$A$5</c:f>
              <c:strCache>
                <c:ptCount val="1"/>
                <c:pt idx="0">
                  <c:v>Fair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Sheet2!$C$1</c:f>
              <c:strCache>
                <c:ptCount val="1"/>
                <c:pt idx="0">
                  <c:v>Percentage of Respondants </c:v>
                </c:pt>
              </c:strCache>
            </c:strRef>
          </c:cat>
          <c:val>
            <c:numRef>
              <c:f>Sheet2!$C$5</c:f>
              <c:numCache>
                <c:formatCode>0%</c:formatCode>
                <c:ptCount val="1"/>
                <c:pt idx="0">
                  <c:v>7.4010327022375214E-2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214-4F20-B65B-E0165F113BD0}"/>
            </c:ext>
          </c:extLst>
        </c:ser>
        <c:ser>
          <c:idx val="4"/>
          <c:order val="4"/>
          <c:tx>
            <c:strRef>
              <c:f>Sheet2!$A$6</c:f>
              <c:strCache>
                <c:ptCount val="1"/>
                <c:pt idx="0">
                  <c:v>Poor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Sheet2!$C$1</c:f>
              <c:strCache>
                <c:ptCount val="1"/>
                <c:pt idx="0">
                  <c:v>Percentage of Respondants </c:v>
                </c:pt>
              </c:strCache>
            </c:strRef>
          </c:cat>
          <c:val>
            <c:numRef>
              <c:f>Sheet2!$C$6</c:f>
              <c:numCache>
                <c:formatCode>0%</c:formatCode>
                <c:ptCount val="1"/>
                <c:pt idx="0">
                  <c:v>1.0327022375215147E-2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214-4F20-B65B-E0165F113B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91503896"/>
        <c:axId val="191504288"/>
      </c:barChart>
      <c:catAx>
        <c:axId val="1915038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1504288"/>
        <c:crosses val="autoZero"/>
        <c:auto val="1"/>
        <c:lblAlgn val="ctr"/>
        <c:lblOffset val="100"/>
        <c:noMultiLvlLbl val="0"/>
      </c:catAx>
      <c:valAx>
        <c:axId val="191504288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/>
                  <a:t>Percentage of Respondents</a:t>
                </a:r>
              </a:p>
            </c:rich>
          </c:tx>
          <c:layout>
            <c:manualLayout>
              <c:xMode val="edge"/>
              <c:yMode val="edge"/>
              <c:x val="7.0547716920342188E-2"/>
              <c:y val="0.2691245831428341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crossAx val="191503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1187948813768171E-2"/>
          <c:y val="0.88054142686173797"/>
          <c:w val="0.88701750239687938"/>
          <c:h val="4.64719209105212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Happiness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1513702918904474E-2"/>
          <c:y val="0.15123212429311053"/>
          <c:w val="0.89284145410848925"/>
          <c:h val="0.558011328210531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Happiness!$N$17</c:f>
              <c:strCache>
                <c:ptCount val="1"/>
                <c:pt idx="0">
                  <c:v>Happy and interested in life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Happiness!$M$18:$M$26</c:f>
              <c:strCache>
                <c:ptCount val="9"/>
                <c:pt idx="0">
                  <c:v>Less than $15000</c:v>
                </c:pt>
                <c:pt idx="1">
                  <c:v>$15000 to $24999</c:v>
                </c:pt>
                <c:pt idx="2">
                  <c:v>$25000 to $34999</c:v>
                </c:pt>
                <c:pt idx="3">
                  <c:v>$35000 to $49999</c:v>
                </c:pt>
                <c:pt idx="4">
                  <c:v>$50000 to $74999</c:v>
                </c:pt>
                <c:pt idx="5">
                  <c:v>$75000 to $99999</c:v>
                </c:pt>
                <c:pt idx="6">
                  <c:v>$100000 to $149999</c:v>
                </c:pt>
                <c:pt idx="7">
                  <c:v>$150000 to $199999</c:v>
                </c:pt>
                <c:pt idx="8">
                  <c:v>Over $200000</c:v>
                </c:pt>
              </c:strCache>
            </c:strRef>
          </c:cat>
          <c:val>
            <c:numRef>
              <c:f>Happiness!$N$18:$N$26</c:f>
              <c:numCache>
                <c:formatCode>0%</c:formatCode>
                <c:ptCount val="9"/>
                <c:pt idx="0">
                  <c:v>0.41176470588235292</c:v>
                </c:pt>
                <c:pt idx="1">
                  <c:v>0.6071428571428571</c:v>
                </c:pt>
                <c:pt idx="2">
                  <c:v>0.375</c:v>
                </c:pt>
                <c:pt idx="3">
                  <c:v>0.67346938775510201</c:v>
                </c:pt>
                <c:pt idx="4">
                  <c:v>0.53333333333333333</c:v>
                </c:pt>
                <c:pt idx="5">
                  <c:v>0.68224299065420557</c:v>
                </c:pt>
                <c:pt idx="6">
                  <c:v>0.73809523809523814</c:v>
                </c:pt>
                <c:pt idx="7">
                  <c:v>0.77272727272727271</c:v>
                </c:pt>
                <c:pt idx="8">
                  <c:v>0.72222222222222221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490-4917-9906-F2901576A429}"/>
            </c:ext>
          </c:extLst>
        </c:ser>
        <c:ser>
          <c:idx val="1"/>
          <c:order val="1"/>
          <c:tx>
            <c:strRef>
              <c:f>Happiness!$O$17</c:f>
              <c:strCache>
                <c:ptCount val="1"/>
                <c:pt idx="0">
                  <c:v>Somewhat happy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Happiness!$M$18:$M$26</c:f>
              <c:strCache>
                <c:ptCount val="9"/>
                <c:pt idx="0">
                  <c:v>Less than $15000</c:v>
                </c:pt>
                <c:pt idx="1">
                  <c:v>$15000 to $24999</c:v>
                </c:pt>
                <c:pt idx="2">
                  <c:v>$25000 to $34999</c:v>
                </c:pt>
                <c:pt idx="3">
                  <c:v>$35000 to $49999</c:v>
                </c:pt>
                <c:pt idx="4">
                  <c:v>$50000 to $74999</c:v>
                </c:pt>
                <c:pt idx="5">
                  <c:v>$75000 to $99999</c:v>
                </c:pt>
                <c:pt idx="6">
                  <c:v>$100000 to $149999</c:v>
                </c:pt>
                <c:pt idx="7">
                  <c:v>$150000 to $199999</c:v>
                </c:pt>
                <c:pt idx="8">
                  <c:v>Over $200000</c:v>
                </c:pt>
              </c:strCache>
            </c:strRef>
          </c:cat>
          <c:val>
            <c:numRef>
              <c:f>Happiness!$O$18:$O$26</c:f>
              <c:numCache>
                <c:formatCode>0%</c:formatCode>
                <c:ptCount val="9"/>
                <c:pt idx="0">
                  <c:v>0.44117647058823528</c:v>
                </c:pt>
                <c:pt idx="1">
                  <c:v>0.17857142857142858</c:v>
                </c:pt>
                <c:pt idx="2">
                  <c:v>0.33333333333333331</c:v>
                </c:pt>
                <c:pt idx="3">
                  <c:v>0.26530612244897961</c:v>
                </c:pt>
                <c:pt idx="4">
                  <c:v>0.35555555555555557</c:v>
                </c:pt>
                <c:pt idx="5">
                  <c:v>0.25233644859813081</c:v>
                </c:pt>
                <c:pt idx="6">
                  <c:v>0.22222222222222221</c:v>
                </c:pt>
                <c:pt idx="7">
                  <c:v>0.18181818181818182</c:v>
                </c:pt>
                <c:pt idx="8">
                  <c:v>0.27777777777777779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490-4917-9906-F2901576A429}"/>
            </c:ext>
          </c:extLst>
        </c:ser>
        <c:ser>
          <c:idx val="2"/>
          <c:order val="2"/>
          <c:tx>
            <c:strRef>
              <c:f>Happiness!$P$17</c:f>
              <c:strCache>
                <c:ptCount val="1"/>
                <c:pt idx="0">
                  <c:v>Indifferent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Happiness!$M$18:$M$26</c:f>
              <c:strCache>
                <c:ptCount val="9"/>
                <c:pt idx="0">
                  <c:v>Less than $15000</c:v>
                </c:pt>
                <c:pt idx="1">
                  <c:v>$15000 to $24999</c:v>
                </c:pt>
                <c:pt idx="2">
                  <c:v>$25000 to $34999</c:v>
                </c:pt>
                <c:pt idx="3">
                  <c:v>$35000 to $49999</c:v>
                </c:pt>
                <c:pt idx="4">
                  <c:v>$50000 to $74999</c:v>
                </c:pt>
                <c:pt idx="5">
                  <c:v>$75000 to $99999</c:v>
                </c:pt>
                <c:pt idx="6">
                  <c:v>$100000 to $149999</c:v>
                </c:pt>
                <c:pt idx="7">
                  <c:v>$150000 to $199999</c:v>
                </c:pt>
                <c:pt idx="8">
                  <c:v>Over $200000</c:v>
                </c:pt>
              </c:strCache>
            </c:strRef>
          </c:cat>
          <c:val>
            <c:numRef>
              <c:f>Happiness!$P$18:$P$26</c:f>
              <c:numCache>
                <c:formatCode>0%</c:formatCode>
                <c:ptCount val="9"/>
                <c:pt idx="0">
                  <c:v>0</c:v>
                </c:pt>
                <c:pt idx="1">
                  <c:v>0.17857142857142858</c:v>
                </c:pt>
                <c:pt idx="2">
                  <c:v>0.16666666666666666</c:v>
                </c:pt>
                <c:pt idx="3">
                  <c:v>2.0408163265306121E-2</c:v>
                </c:pt>
                <c:pt idx="4">
                  <c:v>8.8888888888888892E-2</c:v>
                </c:pt>
                <c:pt idx="5">
                  <c:v>2.8037383177570093E-2</c:v>
                </c:pt>
                <c:pt idx="6">
                  <c:v>7.9365079365079361E-3</c:v>
                </c:pt>
                <c:pt idx="7">
                  <c:v>4.5454545454545456E-2</c:v>
                </c:pt>
                <c:pt idx="8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490-4917-9906-F2901576A429}"/>
            </c:ext>
          </c:extLst>
        </c:ser>
        <c:ser>
          <c:idx val="3"/>
          <c:order val="3"/>
          <c:tx>
            <c:strRef>
              <c:f>Happiness!$Q$17</c:f>
              <c:strCache>
                <c:ptCount val="1"/>
                <c:pt idx="0">
                  <c:v>Somewhat unhappy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Happiness!$M$18:$M$26</c:f>
              <c:strCache>
                <c:ptCount val="9"/>
                <c:pt idx="0">
                  <c:v>Less than $15000</c:v>
                </c:pt>
                <c:pt idx="1">
                  <c:v>$15000 to $24999</c:v>
                </c:pt>
                <c:pt idx="2">
                  <c:v>$25000 to $34999</c:v>
                </c:pt>
                <c:pt idx="3">
                  <c:v>$35000 to $49999</c:v>
                </c:pt>
                <c:pt idx="4">
                  <c:v>$50000 to $74999</c:v>
                </c:pt>
                <c:pt idx="5">
                  <c:v>$75000 to $99999</c:v>
                </c:pt>
                <c:pt idx="6">
                  <c:v>$100000 to $149999</c:v>
                </c:pt>
                <c:pt idx="7">
                  <c:v>$150000 to $199999</c:v>
                </c:pt>
                <c:pt idx="8">
                  <c:v>Over $200000</c:v>
                </c:pt>
              </c:strCache>
            </c:strRef>
          </c:cat>
          <c:val>
            <c:numRef>
              <c:f>Happiness!$Q$18:$Q$26</c:f>
              <c:numCache>
                <c:formatCode>0%</c:formatCode>
                <c:ptCount val="9"/>
                <c:pt idx="0">
                  <c:v>0.11764705882352941</c:v>
                </c:pt>
                <c:pt idx="1">
                  <c:v>0</c:v>
                </c:pt>
                <c:pt idx="2">
                  <c:v>0.125</c:v>
                </c:pt>
                <c:pt idx="3">
                  <c:v>4.0816326530612242E-2</c:v>
                </c:pt>
                <c:pt idx="4">
                  <c:v>1.1111111111111112E-2</c:v>
                </c:pt>
                <c:pt idx="5">
                  <c:v>2.8037383177570093E-2</c:v>
                </c:pt>
                <c:pt idx="6">
                  <c:v>2.3809523809523808E-2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490-4917-9906-F2901576A429}"/>
            </c:ext>
          </c:extLst>
        </c:ser>
        <c:ser>
          <c:idx val="4"/>
          <c:order val="4"/>
          <c:tx>
            <c:strRef>
              <c:f>Happiness!$R$17</c:f>
              <c:strCache>
                <c:ptCount val="1"/>
                <c:pt idx="0">
                  <c:v>Unhappy with little interest in life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Happiness!$M$18:$M$26</c:f>
              <c:strCache>
                <c:ptCount val="9"/>
                <c:pt idx="0">
                  <c:v>Less than $15000</c:v>
                </c:pt>
                <c:pt idx="1">
                  <c:v>$15000 to $24999</c:v>
                </c:pt>
                <c:pt idx="2">
                  <c:v>$25000 to $34999</c:v>
                </c:pt>
                <c:pt idx="3">
                  <c:v>$35000 to $49999</c:v>
                </c:pt>
                <c:pt idx="4">
                  <c:v>$50000 to $74999</c:v>
                </c:pt>
                <c:pt idx="5">
                  <c:v>$75000 to $99999</c:v>
                </c:pt>
                <c:pt idx="6">
                  <c:v>$100000 to $149999</c:v>
                </c:pt>
                <c:pt idx="7">
                  <c:v>$150000 to $199999</c:v>
                </c:pt>
                <c:pt idx="8">
                  <c:v>Over $200000</c:v>
                </c:pt>
              </c:strCache>
            </c:strRef>
          </c:cat>
          <c:val>
            <c:numRef>
              <c:f>Happiness!$R$18:$R$26</c:f>
              <c:numCache>
                <c:formatCode>0%</c:formatCode>
                <c:ptCount val="9"/>
                <c:pt idx="0">
                  <c:v>2.9411764705882353E-2</c:v>
                </c:pt>
                <c:pt idx="1">
                  <c:v>3.5714285714285712E-2</c:v>
                </c:pt>
                <c:pt idx="2">
                  <c:v>0</c:v>
                </c:pt>
                <c:pt idx="3">
                  <c:v>0</c:v>
                </c:pt>
                <c:pt idx="4">
                  <c:v>1.1111111111111112E-2</c:v>
                </c:pt>
                <c:pt idx="5">
                  <c:v>9.3457943925233638E-3</c:v>
                </c:pt>
                <c:pt idx="6">
                  <c:v>7.9365079365079361E-3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490-4917-9906-F2901576A4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93463872"/>
        <c:axId val="193464264"/>
      </c:barChart>
      <c:catAx>
        <c:axId val="193463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464264"/>
        <c:crosses val="autoZero"/>
        <c:auto val="1"/>
        <c:lblAlgn val="ctr"/>
        <c:lblOffset val="100"/>
        <c:noMultiLvlLbl val="0"/>
      </c:catAx>
      <c:valAx>
        <c:axId val="19346426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46387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7719213384368462E-2"/>
          <c:y val="0.88132283602090988"/>
          <c:w val="0.94231262865133492"/>
          <c:h val="0.104678392989120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Health Status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HealthStatus!$N$15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HealthStatus!$M$16:$M$24</c:f>
              <c:strCache>
                <c:ptCount val="9"/>
                <c:pt idx="0">
                  <c:v>Less than $15000</c:v>
                </c:pt>
                <c:pt idx="1">
                  <c:v>$15000 to $24999</c:v>
                </c:pt>
                <c:pt idx="2">
                  <c:v>$25000 to $34999</c:v>
                </c:pt>
                <c:pt idx="3">
                  <c:v>$35000 to $49999</c:v>
                </c:pt>
                <c:pt idx="4">
                  <c:v>$50000 to $74999</c:v>
                </c:pt>
                <c:pt idx="5">
                  <c:v>$75000 to $99999</c:v>
                </c:pt>
                <c:pt idx="6">
                  <c:v>$100000 to $149999</c:v>
                </c:pt>
                <c:pt idx="7">
                  <c:v>$150000 to $199999</c:v>
                </c:pt>
                <c:pt idx="8">
                  <c:v>Over $200000</c:v>
                </c:pt>
              </c:strCache>
            </c:strRef>
          </c:cat>
          <c:val>
            <c:numRef>
              <c:f>HealthStatus!$N$16:$N$24</c:f>
              <c:numCache>
                <c:formatCode>0%</c:formatCode>
                <c:ptCount val="9"/>
                <c:pt idx="0">
                  <c:v>0.14285714285714285</c:v>
                </c:pt>
                <c:pt idx="1">
                  <c:v>0.10344827586206896</c:v>
                </c:pt>
                <c:pt idx="2">
                  <c:v>0.14814814814814814</c:v>
                </c:pt>
                <c:pt idx="3">
                  <c:v>0.14000000000000001</c:v>
                </c:pt>
                <c:pt idx="4">
                  <c:v>0.21505376344086022</c:v>
                </c:pt>
                <c:pt idx="5">
                  <c:v>0.26168224299065418</c:v>
                </c:pt>
                <c:pt idx="6">
                  <c:v>0.19047619047619047</c:v>
                </c:pt>
                <c:pt idx="7">
                  <c:v>0.36363636363636365</c:v>
                </c:pt>
                <c:pt idx="8">
                  <c:v>0.1111111111111111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DA-4DDF-BB83-A2A31DDC3100}"/>
            </c:ext>
          </c:extLst>
        </c:ser>
        <c:ser>
          <c:idx val="1"/>
          <c:order val="1"/>
          <c:tx>
            <c:strRef>
              <c:f>HealthStatus!$O$15</c:f>
              <c:strCache>
                <c:ptCount val="1"/>
                <c:pt idx="0">
                  <c:v>Very Good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HealthStatus!$M$16:$M$24</c:f>
              <c:strCache>
                <c:ptCount val="9"/>
                <c:pt idx="0">
                  <c:v>Less than $15000</c:v>
                </c:pt>
                <c:pt idx="1">
                  <c:v>$15000 to $24999</c:v>
                </c:pt>
                <c:pt idx="2">
                  <c:v>$25000 to $34999</c:v>
                </c:pt>
                <c:pt idx="3">
                  <c:v>$35000 to $49999</c:v>
                </c:pt>
                <c:pt idx="4">
                  <c:v>$50000 to $74999</c:v>
                </c:pt>
                <c:pt idx="5">
                  <c:v>$75000 to $99999</c:v>
                </c:pt>
                <c:pt idx="6">
                  <c:v>$100000 to $149999</c:v>
                </c:pt>
                <c:pt idx="7">
                  <c:v>$150000 to $199999</c:v>
                </c:pt>
                <c:pt idx="8">
                  <c:v>Over $200000</c:v>
                </c:pt>
              </c:strCache>
            </c:strRef>
          </c:cat>
          <c:val>
            <c:numRef>
              <c:f>HealthStatus!$O$16:$O$24</c:f>
              <c:numCache>
                <c:formatCode>0%</c:formatCode>
                <c:ptCount val="9"/>
                <c:pt idx="0">
                  <c:v>0.4</c:v>
                </c:pt>
                <c:pt idx="1">
                  <c:v>0.37931034482758619</c:v>
                </c:pt>
                <c:pt idx="2">
                  <c:v>0.22222222222222221</c:v>
                </c:pt>
                <c:pt idx="3">
                  <c:v>0.46</c:v>
                </c:pt>
                <c:pt idx="4">
                  <c:v>0.36559139784946237</c:v>
                </c:pt>
                <c:pt idx="5">
                  <c:v>0.37383177570093457</c:v>
                </c:pt>
                <c:pt idx="6">
                  <c:v>0.47619047619047616</c:v>
                </c:pt>
                <c:pt idx="7">
                  <c:v>0.5</c:v>
                </c:pt>
                <c:pt idx="8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0DA-4DDF-BB83-A2A31DDC3100}"/>
            </c:ext>
          </c:extLst>
        </c:ser>
        <c:ser>
          <c:idx val="2"/>
          <c:order val="2"/>
          <c:tx>
            <c:strRef>
              <c:f>HealthStatus!$P$15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HealthStatus!$M$16:$M$24</c:f>
              <c:strCache>
                <c:ptCount val="9"/>
                <c:pt idx="0">
                  <c:v>Less than $15000</c:v>
                </c:pt>
                <c:pt idx="1">
                  <c:v>$15000 to $24999</c:v>
                </c:pt>
                <c:pt idx="2">
                  <c:v>$25000 to $34999</c:v>
                </c:pt>
                <c:pt idx="3">
                  <c:v>$35000 to $49999</c:v>
                </c:pt>
                <c:pt idx="4">
                  <c:v>$50000 to $74999</c:v>
                </c:pt>
                <c:pt idx="5">
                  <c:v>$75000 to $99999</c:v>
                </c:pt>
                <c:pt idx="6">
                  <c:v>$100000 to $149999</c:v>
                </c:pt>
                <c:pt idx="7">
                  <c:v>$150000 to $199999</c:v>
                </c:pt>
                <c:pt idx="8">
                  <c:v>Over $200000</c:v>
                </c:pt>
              </c:strCache>
            </c:strRef>
          </c:cat>
          <c:val>
            <c:numRef>
              <c:f>HealthStatus!$P$16:$P$24</c:f>
              <c:numCache>
                <c:formatCode>0%</c:formatCode>
                <c:ptCount val="9"/>
                <c:pt idx="0">
                  <c:v>0.22857142857142856</c:v>
                </c:pt>
                <c:pt idx="1">
                  <c:v>0.44827586206896552</c:v>
                </c:pt>
                <c:pt idx="2">
                  <c:v>0.33333333333333331</c:v>
                </c:pt>
                <c:pt idx="3">
                  <c:v>0.34</c:v>
                </c:pt>
                <c:pt idx="4">
                  <c:v>0.36559139784946237</c:v>
                </c:pt>
                <c:pt idx="5">
                  <c:v>0.28971962616822428</c:v>
                </c:pt>
                <c:pt idx="6">
                  <c:v>0.23015873015873015</c:v>
                </c:pt>
                <c:pt idx="7">
                  <c:v>0.13636363636363635</c:v>
                </c:pt>
                <c:pt idx="8">
                  <c:v>0.3888888888888889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0DA-4DDF-BB83-A2A31DDC3100}"/>
            </c:ext>
          </c:extLst>
        </c:ser>
        <c:ser>
          <c:idx val="3"/>
          <c:order val="3"/>
          <c:tx>
            <c:strRef>
              <c:f>HealthStatus!$Q$15</c:f>
              <c:strCache>
                <c:ptCount val="1"/>
                <c:pt idx="0">
                  <c:v>Fair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HealthStatus!$M$16:$M$24</c:f>
              <c:strCache>
                <c:ptCount val="9"/>
                <c:pt idx="0">
                  <c:v>Less than $15000</c:v>
                </c:pt>
                <c:pt idx="1">
                  <c:v>$15000 to $24999</c:v>
                </c:pt>
                <c:pt idx="2">
                  <c:v>$25000 to $34999</c:v>
                </c:pt>
                <c:pt idx="3">
                  <c:v>$35000 to $49999</c:v>
                </c:pt>
                <c:pt idx="4">
                  <c:v>$50000 to $74999</c:v>
                </c:pt>
                <c:pt idx="5">
                  <c:v>$75000 to $99999</c:v>
                </c:pt>
                <c:pt idx="6">
                  <c:v>$100000 to $149999</c:v>
                </c:pt>
                <c:pt idx="7">
                  <c:v>$150000 to $199999</c:v>
                </c:pt>
                <c:pt idx="8">
                  <c:v>Over $200000</c:v>
                </c:pt>
              </c:strCache>
            </c:strRef>
          </c:cat>
          <c:val>
            <c:numRef>
              <c:f>HealthStatus!$Q$16:$Q$24</c:f>
              <c:numCache>
                <c:formatCode>0%</c:formatCode>
                <c:ptCount val="9"/>
                <c:pt idx="0">
                  <c:v>0.2</c:v>
                </c:pt>
                <c:pt idx="1">
                  <c:v>3.4482758620689655E-2</c:v>
                </c:pt>
                <c:pt idx="2">
                  <c:v>0.25925925925925924</c:v>
                </c:pt>
                <c:pt idx="3">
                  <c:v>0.06</c:v>
                </c:pt>
                <c:pt idx="4">
                  <c:v>5.3763440860215055E-2</c:v>
                </c:pt>
                <c:pt idx="5">
                  <c:v>6.5420560747663545E-2</c:v>
                </c:pt>
                <c:pt idx="6">
                  <c:v>8.7301587301587297E-2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0DA-4DDF-BB83-A2A31DDC3100}"/>
            </c:ext>
          </c:extLst>
        </c:ser>
        <c:ser>
          <c:idx val="4"/>
          <c:order val="4"/>
          <c:tx>
            <c:strRef>
              <c:f>HealthStatus!$R$15</c:f>
              <c:strCache>
                <c:ptCount val="1"/>
                <c:pt idx="0">
                  <c:v>Poor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HealthStatus!$M$16:$M$24</c:f>
              <c:strCache>
                <c:ptCount val="9"/>
                <c:pt idx="0">
                  <c:v>Less than $15000</c:v>
                </c:pt>
                <c:pt idx="1">
                  <c:v>$15000 to $24999</c:v>
                </c:pt>
                <c:pt idx="2">
                  <c:v>$25000 to $34999</c:v>
                </c:pt>
                <c:pt idx="3">
                  <c:v>$35000 to $49999</c:v>
                </c:pt>
                <c:pt idx="4">
                  <c:v>$50000 to $74999</c:v>
                </c:pt>
                <c:pt idx="5">
                  <c:v>$75000 to $99999</c:v>
                </c:pt>
                <c:pt idx="6">
                  <c:v>$100000 to $149999</c:v>
                </c:pt>
                <c:pt idx="7">
                  <c:v>$150000 to $199999</c:v>
                </c:pt>
                <c:pt idx="8">
                  <c:v>Over $200000</c:v>
                </c:pt>
              </c:strCache>
            </c:strRef>
          </c:cat>
          <c:val>
            <c:numRef>
              <c:f>HealthStatus!$R$16:$R$24</c:f>
              <c:numCache>
                <c:formatCode>0%</c:formatCode>
                <c:ptCount val="9"/>
                <c:pt idx="0">
                  <c:v>2.8571428571428571E-2</c:v>
                </c:pt>
                <c:pt idx="1">
                  <c:v>3.4482758620689655E-2</c:v>
                </c:pt>
                <c:pt idx="2">
                  <c:v>3.7037037037037035E-2</c:v>
                </c:pt>
                <c:pt idx="3">
                  <c:v>0</c:v>
                </c:pt>
                <c:pt idx="4">
                  <c:v>0</c:v>
                </c:pt>
                <c:pt idx="5">
                  <c:v>9.3457943925233638E-3</c:v>
                </c:pt>
                <c:pt idx="6">
                  <c:v>1.5873015873015872E-2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0DA-4DDF-BB83-A2A31DDC31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93465048"/>
        <c:axId val="193465440"/>
      </c:barChart>
      <c:catAx>
        <c:axId val="193465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465440"/>
        <c:crosses val="autoZero"/>
        <c:auto val="1"/>
        <c:lblAlgn val="ctr"/>
        <c:lblOffset val="100"/>
        <c:noMultiLvlLbl val="0"/>
      </c:catAx>
      <c:valAx>
        <c:axId val="193465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46504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513760193821773"/>
          <c:y val="0.90999331961422714"/>
          <c:w val="0.46394197003111443"/>
          <c:h val="7.05030253701087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Stress in a Typical Weekday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weekday!$N$15</c:f>
              <c:strCache>
                <c:ptCount val="1"/>
                <c:pt idx="0">
                  <c:v>Very stressful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weekday!$M$16:$M$24</c:f>
              <c:strCache>
                <c:ptCount val="9"/>
                <c:pt idx="0">
                  <c:v>Less than $15000</c:v>
                </c:pt>
                <c:pt idx="1">
                  <c:v>$15000 to $24999</c:v>
                </c:pt>
                <c:pt idx="2">
                  <c:v>$25000 to $34999</c:v>
                </c:pt>
                <c:pt idx="3">
                  <c:v>$35000 to $49999</c:v>
                </c:pt>
                <c:pt idx="4">
                  <c:v>$50000 to $74999</c:v>
                </c:pt>
                <c:pt idx="5">
                  <c:v>$75000 to $99999</c:v>
                </c:pt>
                <c:pt idx="6">
                  <c:v>$100000 to $149999</c:v>
                </c:pt>
                <c:pt idx="7">
                  <c:v>$150000 to $199999</c:v>
                </c:pt>
                <c:pt idx="8">
                  <c:v>Over $200000</c:v>
                </c:pt>
              </c:strCache>
            </c:strRef>
          </c:cat>
          <c:val>
            <c:numRef>
              <c:f>weekday!$N$16:$N$24</c:f>
              <c:numCache>
                <c:formatCode>0%</c:formatCode>
                <c:ptCount val="9"/>
                <c:pt idx="0">
                  <c:v>0.11428571428571428</c:v>
                </c:pt>
                <c:pt idx="1">
                  <c:v>6.8965517241379309E-2</c:v>
                </c:pt>
                <c:pt idx="2">
                  <c:v>0.18518518518518517</c:v>
                </c:pt>
                <c:pt idx="3">
                  <c:v>3.9215686274509803E-2</c:v>
                </c:pt>
                <c:pt idx="4">
                  <c:v>2.1505376344086023E-2</c:v>
                </c:pt>
                <c:pt idx="5">
                  <c:v>1.9047619047619049E-2</c:v>
                </c:pt>
                <c:pt idx="6">
                  <c:v>3.1746031746031744E-2</c:v>
                </c:pt>
                <c:pt idx="7">
                  <c:v>2.2727272727272728E-2</c:v>
                </c:pt>
                <c:pt idx="8">
                  <c:v>0.16666666666666666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0D7-4F48-93AE-CF4DCC69CFA7}"/>
            </c:ext>
          </c:extLst>
        </c:ser>
        <c:ser>
          <c:idx val="1"/>
          <c:order val="1"/>
          <c:tx>
            <c:strRef>
              <c:f>weekday!$O$15</c:f>
              <c:strCache>
                <c:ptCount val="1"/>
                <c:pt idx="0">
                  <c:v>Somewhat stressful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weekday!$M$16:$M$24</c:f>
              <c:strCache>
                <c:ptCount val="9"/>
                <c:pt idx="0">
                  <c:v>Less than $15000</c:v>
                </c:pt>
                <c:pt idx="1">
                  <c:v>$15000 to $24999</c:v>
                </c:pt>
                <c:pt idx="2">
                  <c:v>$25000 to $34999</c:v>
                </c:pt>
                <c:pt idx="3">
                  <c:v>$35000 to $49999</c:v>
                </c:pt>
                <c:pt idx="4">
                  <c:v>$50000 to $74999</c:v>
                </c:pt>
                <c:pt idx="5">
                  <c:v>$75000 to $99999</c:v>
                </c:pt>
                <c:pt idx="6">
                  <c:v>$100000 to $149999</c:v>
                </c:pt>
                <c:pt idx="7">
                  <c:v>$150000 to $199999</c:v>
                </c:pt>
                <c:pt idx="8">
                  <c:v>Over $200000</c:v>
                </c:pt>
              </c:strCache>
            </c:strRef>
          </c:cat>
          <c:val>
            <c:numRef>
              <c:f>weekday!$O$16:$O$24</c:f>
              <c:numCache>
                <c:formatCode>0%</c:formatCode>
                <c:ptCount val="9"/>
                <c:pt idx="0">
                  <c:v>0.37142857142857144</c:v>
                </c:pt>
                <c:pt idx="1">
                  <c:v>0.27586206896551724</c:v>
                </c:pt>
                <c:pt idx="2">
                  <c:v>0.37037037037037035</c:v>
                </c:pt>
                <c:pt idx="3">
                  <c:v>0.19607843137254902</c:v>
                </c:pt>
                <c:pt idx="4">
                  <c:v>0.32258064516129031</c:v>
                </c:pt>
                <c:pt idx="5">
                  <c:v>0.3619047619047619</c:v>
                </c:pt>
                <c:pt idx="6">
                  <c:v>0.26190476190476192</c:v>
                </c:pt>
                <c:pt idx="7">
                  <c:v>0.25</c:v>
                </c:pt>
                <c:pt idx="8">
                  <c:v>0.33333333333333331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0D7-4F48-93AE-CF4DCC69CFA7}"/>
            </c:ext>
          </c:extLst>
        </c:ser>
        <c:ser>
          <c:idx val="2"/>
          <c:order val="2"/>
          <c:tx>
            <c:strRef>
              <c:f>weekday!$P$15</c:f>
              <c:strCache>
                <c:ptCount val="1"/>
                <c:pt idx="0">
                  <c:v>A bit stressful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weekday!$M$16:$M$24</c:f>
              <c:strCache>
                <c:ptCount val="9"/>
                <c:pt idx="0">
                  <c:v>Less than $15000</c:v>
                </c:pt>
                <c:pt idx="1">
                  <c:v>$15000 to $24999</c:v>
                </c:pt>
                <c:pt idx="2">
                  <c:v>$25000 to $34999</c:v>
                </c:pt>
                <c:pt idx="3">
                  <c:v>$35000 to $49999</c:v>
                </c:pt>
                <c:pt idx="4">
                  <c:v>$50000 to $74999</c:v>
                </c:pt>
                <c:pt idx="5">
                  <c:v>$75000 to $99999</c:v>
                </c:pt>
                <c:pt idx="6">
                  <c:v>$100000 to $149999</c:v>
                </c:pt>
                <c:pt idx="7">
                  <c:v>$150000 to $199999</c:v>
                </c:pt>
                <c:pt idx="8">
                  <c:v>Over $200000</c:v>
                </c:pt>
              </c:strCache>
            </c:strRef>
          </c:cat>
          <c:val>
            <c:numRef>
              <c:f>weekday!$P$16:$P$24</c:f>
              <c:numCache>
                <c:formatCode>0%</c:formatCode>
                <c:ptCount val="9"/>
                <c:pt idx="0">
                  <c:v>0.31428571428571428</c:v>
                </c:pt>
                <c:pt idx="1">
                  <c:v>0.2413793103448276</c:v>
                </c:pt>
                <c:pt idx="2">
                  <c:v>0.1111111111111111</c:v>
                </c:pt>
                <c:pt idx="3">
                  <c:v>0.37254901960784315</c:v>
                </c:pt>
                <c:pt idx="4">
                  <c:v>0.32258064516129031</c:v>
                </c:pt>
                <c:pt idx="5">
                  <c:v>0.35238095238095241</c:v>
                </c:pt>
                <c:pt idx="6">
                  <c:v>0.44444444444444442</c:v>
                </c:pt>
                <c:pt idx="7">
                  <c:v>0.54545454545454541</c:v>
                </c:pt>
                <c:pt idx="8">
                  <c:v>0.3888888888888889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0D7-4F48-93AE-CF4DCC69CFA7}"/>
            </c:ext>
          </c:extLst>
        </c:ser>
        <c:ser>
          <c:idx val="3"/>
          <c:order val="3"/>
          <c:tx>
            <c:strRef>
              <c:f>weekday!$Q$15</c:f>
              <c:strCache>
                <c:ptCount val="1"/>
                <c:pt idx="0">
                  <c:v>Not very stressful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weekday!$M$16:$M$24</c:f>
              <c:strCache>
                <c:ptCount val="9"/>
                <c:pt idx="0">
                  <c:v>Less than $15000</c:v>
                </c:pt>
                <c:pt idx="1">
                  <c:v>$15000 to $24999</c:v>
                </c:pt>
                <c:pt idx="2">
                  <c:v>$25000 to $34999</c:v>
                </c:pt>
                <c:pt idx="3">
                  <c:v>$35000 to $49999</c:v>
                </c:pt>
                <c:pt idx="4">
                  <c:v>$50000 to $74999</c:v>
                </c:pt>
                <c:pt idx="5">
                  <c:v>$75000 to $99999</c:v>
                </c:pt>
                <c:pt idx="6">
                  <c:v>$100000 to $149999</c:v>
                </c:pt>
                <c:pt idx="7">
                  <c:v>$150000 to $199999</c:v>
                </c:pt>
                <c:pt idx="8">
                  <c:v>Over $200000</c:v>
                </c:pt>
              </c:strCache>
            </c:strRef>
          </c:cat>
          <c:val>
            <c:numRef>
              <c:f>weekday!$Q$16:$Q$24</c:f>
              <c:numCache>
                <c:formatCode>0%</c:formatCode>
                <c:ptCount val="9"/>
                <c:pt idx="0">
                  <c:v>0.14285714285714285</c:v>
                </c:pt>
                <c:pt idx="1">
                  <c:v>0.2413793103448276</c:v>
                </c:pt>
                <c:pt idx="2">
                  <c:v>0.25925925925925924</c:v>
                </c:pt>
                <c:pt idx="3">
                  <c:v>0.29411764705882354</c:v>
                </c:pt>
                <c:pt idx="4">
                  <c:v>0.26881720430107525</c:v>
                </c:pt>
                <c:pt idx="5">
                  <c:v>0.20952380952380953</c:v>
                </c:pt>
                <c:pt idx="6">
                  <c:v>0.23809523809523808</c:v>
                </c:pt>
                <c:pt idx="7">
                  <c:v>0.13636363636363635</c:v>
                </c:pt>
                <c:pt idx="8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0D7-4F48-93AE-CF4DCC69CFA7}"/>
            </c:ext>
          </c:extLst>
        </c:ser>
        <c:ser>
          <c:idx val="4"/>
          <c:order val="4"/>
          <c:tx>
            <c:strRef>
              <c:f>weekday!$R$15</c:f>
              <c:strCache>
                <c:ptCount val="1"/>
                <c:pt idx="0">
                  <c:v>Not at all stressful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weekday!$M$16:$M$24</c:f>
              <c:strCache>
                <c:ptCount val="9"/>
                <c:pt idx="0">
                  <c:v>Less than $15000</c:v>
                </c:pt>
                <c:pt idx="1">
                  <c:v>$15000 to $24999</c:v>
                </c:pt>
                <c:pt idx="2">
                  <c:v>$25000 to $34999</c:v>
                </c:pt>
                <c:pt idx="3">
                  <c:v>$35000 to $49999</c:v>
                </c:pt>
                <c:pt idx="4">
                  <c:v>$50000 to $74999</c:v>
                </c:pt>
                <c:pt idx="5">
                  <c:v>$75000 to $99999</c:v>
                </c:pt>
                <c:pt idx="6">
                  <c:v>$100000 to $149999</c:v>
                </c:pt>
                <c:pt idx="7">
                  <c:v>$150000 to $199999</c:v>
                </c:pt>
                <c:pt idx="8">
                  <c:v>Over $200000</c:v>
                </c:pt>
              </c:strCache>
            </c:strRef>
          </c:cat>
          <c:val>
            <c:numRef>
              <c:f>weekday!$R$16:$R$24</c:f>
              <c:numCache>
                <c:formatCode>0%</c:formatCode>
                <c:ptCount val="9"/>
                <c:pt idx="0">
                  <c:v>5.7142857142857141E-2</c:v>
                </c:pt>
                <c:pt idx="1">
                  <c:v>0.17241379310344829</c:v>
                </c:pt>
                <c:pt idx="2">
                  <c:v>7.407407407407407E-2</c:v>
                </c:pt>
                <c:pt idx="3">
                  <c:v>9.8039215686274508E-2</c:v>
                </c:pt>
                <c:pt idx="4">
                  <c:v>6.4516129032258063E-2</c:v>
                </c:pt>
                <c:pt idx="5">
                  <c:v>5.7142857142857141E-2</c:v>
                </c:pt>
                <c:pt idx="6">
                  <c:v>2.3809523809523808E-2</c:v>
                </c:pt>
                <c:pt idx="7">
                  <c:v>4.5454545454545456E-2</c:v>
                </c:pt>
                <c:pt idx="8">
                  <c:v>0.1111111111111111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0D7-4F48-93AE-CF4DCC69CF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93466224"/>
        <c:axId val="193466616"/>
      </c:barChart>
      <c:catAx>
        <c:axId val="19346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466616"/>
        <c:crosses val="autoZero"/>
        <c:auto val="1"/>
        <c:lblAlgn val="ctr"/>
        <c:lblOffset val="100"/>
        <c:noMultiLvlLbl val="0"/>
      </c:catAx>
      <c:valAx>
        <c:axId val="19346661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46622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9999977278521249E-2"/>
          <c:y val="0.93118026364862549"/>
          <c:w val="0.89999981822816999"/>
          <c:h val="6.43681069849219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Physical Activity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Activity!$N$15</c:f>
              <c:strCache>
                <c:ptCount val="1"/>
                <c:pt idx="0">
                  <c:v>Very physically active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Activity!$M$16:$M$22</c:f>
              <c:strCache>
                <c:ptCount val="7"/>
                <c:pt idx="0">
                  <c:v>Full-time</c:v>
                </c:pt>
                <c:pt idx="1">
                  <c:v>Part-time</c:v>
                </c:pt>
                <c:pt idx="2">
                  <c:v>Regular volunteer work</c:v>
                </c:pt>
                <c:pt idx="3">
                  <c:v>Retired</c:v>
                </c:pt>
                <c:pt idx="4">
                  <c:v>Homemaker</c:v>
                </c:pt>
                <c:pt idx="5">
                  <c:v>Student</c:v>
                </c:pt>
                <c:pt idx="6">
                  <c:v>Unemployed</c:v>
                </c:pt>
              </c:strCache>
            </c:strRef>
          </c:cat>
          <c:val>
            <c:numRef>
              <c:f>Activity!$N$16:$N$22</c:f>
              <c:numCache>
                <c:formatCode>0%</c:formatCode>
                <c:ptCount val="7"/>
                <c:pt idx="0">
                  <c:v>0.15803108808290156</c:v>
                </c:pt>
                <c:pt idx="1">
                  <c:v>0.13157894736842105</c:v>
                </c:pt>
                <c:pt idx="2">
                  <c:v>0</c:v>
                </c:pt>
                <c:pt idx="3">
                  <c:v>7.8947368421052627E-2</c:v>
                </c:pt>
                <c:pt idx="4">
                  <c:v>0</c:v>
                </c:pt>
                <c:pt idx="5">
                  <c:v>5.3333333333333337E-2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719-41AF-B088-C0B848EB6097}"/>
            </c:ext>
          </c:extLst>
        </c:ser>
        <c:ser>
          <c:idx val="1"/>
          <c:order val="1"/>
          <c:tx>
            <c:strRef>
              <c:f>Activity!$O$15</c:f>
              <c:strCache>
                <c:ptCount val="1"/>
                <c:pt idx="0">
                  <c:v>Moderately physically active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Activity!$M$16:$M$22</c:f>
              <c:strCache>
                <c:ptCount val="7"/>
                <c:pt idx="0">
                  <c:v>Full-time</c:v>
                </c:pt>
                <c:pt idx="1">
                  <c:v>Part-time</c:v>
                </c:pt>
                <c:pt idx="2">
                  <c:v>Regular volunteer work</c:v>
                </c:pt>
                <c:pt idx="3">
                  <c:v>Retired</c:v>
                </c:pt>
                <c:pt idx="4">
                  <c:v>Homemaker</c:v>
                </c:pt>
                <c:pt idx="5">
                  <c:v>Student</c:v>
                </c:pt>
                <c:pt idx="6">
                  <c:v>Unemployed</c:v>
                </c:pt>
              </c:strCache>
            </c:strRef>
          </c:cat>
          <c:val>
            <c:numRef>
              <c:f>Activity!$O$16:$O$22</c:f>
              <c:numCache>
                <c:formatCode>0%</c:formatCode>
                <c:ptCount val="7"/>
                <c:pt idx="0">
                  <c:v>0.40673575129533679</c:v>
                </c:pt>
                <c:pt idx="1">
                  <c:v>0.39473684210526316</c:v>
                </c:pt>
                <c:pt idx="2">
                  <c:v>0.5</c:v>
                </c:pt>
                <c:pt idx="3">
                  <c:v>0.63157894736842102</c:v>
                </c:pt>
                <c:pt idx="4">
                  <c:v>0.25</c:v>
                </c:pt>
                <c:pt idx="5">
                  <c:v>0.46666666666666667</c:v>
                </c:pt>
                <c:pt idx="6">
                  <c:v>0.3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719-41AF-B088-C0B848EB6097}"/>
            </c:ext>
          </c:extLst>
        </c:ser>
        <c:ser>
          <c:idx val="2"/>
          <c:order val="2"/>
          <c:tx>
            <c:strRef>
              <c:f>Activity!$P$15</c:f>
              <c:strCache>
                <c:ptCount val="1"/>
                <c:pt idx="0">
                  <c:v>A bit physically active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Activity!$M$16:$M$22</c:f>
              <c:strCache>
                <c:ptCount val="7"/>
                <c:pt idx="0">
                  <c:v>Full-time</c:v>
                </c:pt>
                <c:pt idx="1">
                  <c:v>Part-time</c:v>
                </c:pt>
                <c:pt idx="2">
                  <c:v>Regular volunteer work</c:v>
                </c:pt>
                <c:pt idx="3">
                  <c:v>Retired</c:v>
                </c:pt>
                <c:pt idx="4">
                  <c:v>Homemaker</c:v>
                </c:pt>
                <c:pt idx="5">
                  <c:v>Student</c:v>
                </c:pt>
                <c:pt idx="6">
                  <c:v>Unemployed</c:v>
                </c:pt>
              </c:strCache>
            </c:strRef>
          </c:cat>
          <c:val>
            <c:numRef>
              <c:f>Activity!$P$16:$P$22</c:f>
              <c:numCache>
                <c:formatCode>0%</c:formatCode>
                <c:ptCount val="7"/>
                <c:pt idx="0">
                  <c:v>0.27979274611398963</c:v>
                </c:pt>
                <c:pt idx="1">
                  <c:v>0.23684210526315788</c:v>
                </c:pt>
                <c:pt idx="2">
                  <c:v>0</c:v>
                </c:pt>
                <c:pt idx="3">
                  <c:v>0.13157894736842105</c:v>
                </c:pt>
                <c:pt idx="4">
                  <c:v>0.75</c:v>
                </c:pt>
                <c:pt idx="5">
                  <c:v>0.24</c:v>
                </c:pt>
                <c:pt idx="6">
                  <c:v>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719-41AF-B088-C0B848EB6097}"/>
            </c:ext>
          </c:extLst>
        </c:ser>
        <c:ser>
          <c:idx val="3"/>
          <c:order val="3"/>
          <c:tx>
            <c:strRef>
              <c:f>Activity!$Q$15</c:f>
              <c:strCache>
                <c:ptCount val="1"/>
                <c:pt idx="0">
                  <c:v>Not very physically active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Activity!$M$16:$M$22</c:f>
              <c:strCache>
                <c:ptCount val="7"/>
                <c:pt idx="0">
                  <c:v>Full-time</c:v>
                </c:pt>
                <c:pt idx="1">
                  <c:v>Part-time</c:v>
                </c:pt>
                <c:pt idx="2">
                  <c:v>Regular volunteer work</c:v>
                </c:pt>
                <c:pt idx="3">
                  <c:v>Retired</c:v>
                </c:pt>
                <c:pt idx="4">
                  <c:v>Homemaker</c:v>
                </c:pt>
                <c:pt idx="5">
                  <c:v>Student</c:v>
                </c:pt>
                <c:pt idx="6">
                  <c:v>Unemployed</c:v>
                </c:pt>
              </c:strCache>
            </c:strRef>
          </c:cat>
          <c:val>
            <c:numRef>
              <c:f>Activity!$Q$16:$Q$22</c:f>
              <c:numCache>
                <c:formatCode>0%</c:formatCode>
                <c:ptCount val="7"/>
                <c:pt idx="0">
                  <c:v>0.14248704663212436</c:v>
                </c:pt>
                <c:pt idx="1">
                  <c:v>0.21052631578947367</c:v>
                </c:pt>
                <c:pt idx="2">
                  <c:v>0</c:v>
                </c:pt>
                <c:pt idx="3">
                  <c:v>7.8947368421052627E-2</c:v>
                </c:pt>
                <c:pt idx="4">
                  <c:v>0</c:v>
                </c:pt>
                <c:pt idx="5">
                  <c:v>0.24</c:v>
                </c:pt>
                <c:pt idx="6">
                  <c:v>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719-41AF-B088-C0B848EB6097}"/>
            </c:ext>
          </c:extLst>
        </c:ser>
        <c:ser>
          <c:idx val="4"/>
          <c:order val="4"/>
          <c:tx>
            <c:strRef>
              <c:f>Activity!$R$15</c:f>
              <c:strCache>
                <c:ptCount val="1"/>
                <c:pt idx="0">
                  <c:v>Not at all physically active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Activity!$M$16:$M$22</c:f>
              <c:strCache>
                <c:ptCount val="7"/>
                <c:pt idx="0">
                  <c:v>Full-time</c:v>
                </c:pt>
                <c:pt idx="1">
                  <c:v>Part-time</c:v>
                </c:pt>
                <c:pt idx="2">
                  <c:v>Regular volunteer work</c:v>
                </c:pt>
                <c:pt idx="3">
                  <c:v>Retired</c:v>
                </c:pt>
                <c:pt idx="4">
                  <c:v>Homemaker</c:v>
                </c:pt>
                <c:pt idx="5">
                  <c:v>Student</c:v>
                </c:pt>
                <c:pt idx="6">
                  <c:v>Unemployed</c:v>
                </c:pt>
              </c:strCache>
            </c:strRef>
          </c:cat>
          <c:val>
            <c:numRef>
              <c:f>Activity!$R$16:$R$22</c:f>
              <c:numCache>
                <c:formatCode>0%</c:formatCode>
                <c:ptCount val="7"/>
                <c:pt idx="0">
                  <c:v>1.2953367875647668E-2</c:v>
                </c:pt>
                <c:pt idx="1">
                  <c:v>2.6315789473684209E-2</c:v>
                </c:pt>
                <c:pt idx="2">
                  <c:v>0.5</c:v>
                </c:pt>
                <c:pt idx="3">
                  <c:v>7.8947368421052627E-2</c:v>
                </c:pt>
                <c:pt idx="4">
                  <c:v>0</c:v>
                </c:pt>
                <c:pt idx="5">
                  <c:v>0</c:v>
                </c:pt>
                <c:pt idx="6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719-41AF-B088-C0B848EB6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93467400"/>
        <c:axId val="193915384"/>
      </c:barChart>
      <c:valAx>
        <c:axId val="193915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467400"/>
        <c:crosses val="autoZero"/>
        <c:crossBetween val="between"/>
        <c:majorUnit val="0.2"/>
      </c:valAx>
      <c:catAx>
        <c:axId val="193467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9153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Happiness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Happiness!$N$15</c:f>
              <c:strCache>
                <c:ptCount val="1"/>
                <c:pt idx="0">
                  <c:v>Happy and interested in life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Happiness!$M$16:$M$22</c:f>
              <c:strCache>
                <c:ptCount val="7"/>
                <c:pt idx="0">
                  <c:v>Full-time</c:v>
                </c:pt>
                <c:pt idx="1">
                  <c:v>Part-time</c:v>
                </c:pt>
                <c:pt idx="2">
                  <c:v>Regular volunteer work</c:v>
                </c:pt>
                <c:pt idx="3">
                  <c:v>Retired</c:v>
                </c:pt>
                <c:pt idx="4">
                  <c:v>Homemaker</c:v>
                </c:pt>
                <c:pt idx="5">
                  <c:v>Student</c:v>
                </c:pt>
                <c:pt idx="6">
                  <c:v>Unemployed</c:v>
                </c:pt>
              </c:strCache>
            </c:strRef>
          </c:cat>
          <c:val>
            <c:numRef>
              <c:f>Happiness!$N$16:$N$22</c:f>
              <c:numCache>
                <c:formatCode>0%</c:formatCode>
                <c:ptCount val="7"/>
                <c:pt idx="0">
                  <c:v>0.68217054263565891</c:v>
                </c:pt>
                <c:pt idx="1">
                  <c:v>0.60526315789473684</c:v>
                </c:pt>
                <c:pt idx="2">
                  <c:v>0.5</c:v>
                </c:pt>
                <c:pt idx="3">
                  <c:v>0.91891891891891897</c:v>
                </c:pt>
                <c:pt idx="4">
                  <c:v>0.25</c:v>
                </c:pt>
                <c:pt idx="5">
                  <c:v>0.51388888888888884</c:v>
                </c:pt>
                <c:pt idx="6">
                  <c:v>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B8C-4897-B2AF-5A8F0E3556C4}"/>
            </c:ext>
          </c:extLst>
        </c:ser>
        <c:ser>
          <c:idx val="1"/>
          <c:order val="1"/>
          <c:tx>
            <c:strRef>
              <c:f>Happiness!$O$15</c:f>
              <c:strCache>
                <c:ptCount val="1"/>
                <c:pt idx="0">
                  <c:v>Somewhat happy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Happiness!$M$16:$M$22</c:f>
              <c:strCache>
                <c:ptCount val="7"/>
                <c:pt idx="0">
                  <c:v>Full-time</c:v>
                </c:pt>
                <c:pt idx="1">
                  <c:v>Part-time</c:v>
                </c:pt>
                <c:pt idx="2">
                  <c:v>Regular volunteer work</c:v>
                </c:pt>
                <c:pt idx="3">
                  <c:v>Retired</c:v>
                </c:pt>
                <c:pt idx="4">
                  <c:v>Homemaker</c:v>
                </c:pt>
                <c:pt idx="5">
                  <c:v>Student</c:v>
                </c:pt>
                <c:pt idx="6">
                  <c:v>Unemployed</c:v>
                </c:pt>
              </c:strCache>
            </c:strRef>
          </c:cat>
          <c:val>
            <c:numRef>
              <c:f>Happiness!$O$16:$O$22</c:f>
              <c:numCache>
                <c:formatCode>0%</c:formatCode>
                <c:ptCount val="7"/>
                <c:pt idx="0">
                  <c:v>0.2454780361757106</c:v>
                </c:pt>
                <c:pt idx="1">
                  <c:v>0.26315789473684209</c:v>
                </c:pt>
                <c:pt idx="2">
                  <c:v>0.5</c:v>
                </c:pt>
                <c:pt idx="3">
                  <c:v>8.1081081081081086E-2</c:v>
                </c:pt>
                <c:pt idx="4">
                  <c:v>0.5</c:v>
                </c:pt>
                <c:pt idx="5">
                  <c:v>0.3611111111111111</c:v>
                </c:pt>
                <c:pt idx="6">
                  <c:v>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B8C-4897-B2AF-5A8F0E3556C4}"/>
            </c:ext>
          </c:extLst>
        </c:ser>
        <c:ser>
          <c:idx val="2"/>
          <c:order val="2"/>
          <c:tx>
            <c:strRef>
              <c:f>Happiness!$P$15</c:f>
              <c:strCache>
                <c:ptCount val="1"/>
                <c:pt idx="0">
                  <c:v>Indifferent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Happiness!$M$16:$M$22</c:f>
              <c:strCache>
                <c:ptCount val="7"/>
                <c:pt idx="0">
                  <c:v>Full-time</c:v>
                </c:pt>
                <c:pt idx="1">
                  <c:v>Part-time</c:v>
                </c:pt>
                <c:pt idx="2">
                  <c:v>Regular volunteer work</c:v>
                </c:pt>
                <c:pt idx="3">
                  <c:v>Retired</c:v>
                </c:pt>
                <c:pt idx="4">
                  <c:v>Homemaker</c:v>
                </c:pt>
                <c:pt idx="5">
                  <c:v>Student</c:v>
                </c:pt>
                <c:pt idx="6">
                  <c:v>Unemployed</c:v>
                </c:pt>
              </c:strCache>
            </c:strRef>
          </c:cat>
          <c:val>
            <c:numRef>
              <c:f>Happiness!$P$16:$P$22</c:f>
              <c:numCache>
                <c:formatCode>0%</c:formatCode>
                <c:ptCount val="7"/>
                <c:pt idx="0">
                  <c:v>3.875968992248062E-2</c:v>
                </c:pt>
                <c:pt idx="1">
                  <c:v>7.8947368421052627E-2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0.1111111111111111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B8C-4897-B2AF-5A8F0E3556C4}"/>
            </c:ext>
          </c:extLst>
        </c:ser>
        <c:ser>
          <c:idx val="3"/>
          <c:order val="3"/>
          <c:tx>
            <c:strRef>
              <c:f>Happiness!$Q$15</c:f>
              <c:strCache>
                <c:ptCount val="1"/>
                <c:pt idx="0">
                  <c:v>Somewhat unhappy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Happiness!$M$16:$M$22</c:f>
              <c:strCache>
                <c:ptCount val="7"/>
                <c:pt idx="0">
                  <c:v>Full-time</c:v>
                </c:pt>
                <c:pt idx="1">
                  <c:v>Part-time</c:v>
                </c:pt>
                <c:pt idx="2">
                  <c:v>Regular volunteer work</c:v>
                </c:pt>
                <c:pt idx="3">
                  <c:v>Retired</c:v>
                </c:pt>
                <c:pt idx="4">
                  <c:v>Homemaker</c:v>
                </c:pt>
                <c:pt idx="5">
                  <c:v>Student</c:v>
                </c:pt>
                <c:pt idx="6">
                  <c:v>Unemployed</c:v>
                </c:pt>
              </c:strCache>
            </c:strRef>
          </c:cat>
          <c:val>
            <c:numRef>
              <c:f>Happiness!$Q$16:$Q$22</c:f>
              <c:numCache>
                <c:formatCode>0%</c:formatCode>
                <c:ptCount val="7"/>
                <c:pt idx="0">
                  <c:v>2.5839793281653745E-2</c:v>
                </c:pt>
                <c:pt idx="1">
                  <c:v>2.6315789473684209E-2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1.3888888888888888E-2</c:v>
                </c:pt>
                <c:pt idx="6">
                  <c:v>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B8C-4897-B2AF-5A8F0E3556C4}"/>
            </c:ext>
          </c:extLst>
        </c:ser>
        <c:ser>
          <c:idx val="4"/>
          <c:order val="4"/>
          <c:tx>
            <c:strRef>
              <c:f>Happiness!$R$15</c:f>
              <c:strCache>
                <c:ptCount val="1"/>
                <c:pt idx="0">
                  <c:v>Unhappy with little interest in life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Happiness!$M$16:$M$22</c:f>
              <c:strCache>
                <c:ptCount val="7"/>
                <c:pt idx="0">
                  <c:v>Full-time</c:v>
                </c:pt>
                <c:pt idx="1">
                  <c:v>Part-time</c:v>
                </c:pt>
                <c:pt idx="2">
                  <c:v>Regular volunteer work</c:v>
                </c:pt>
                <c:pt idx="3">
                  <c:v>Retired</c:v>
                </c:pt>
                <c:pt idx="4">
                  <c:v>Homemaker</c:v>
                </c:pt>
                <c:pt idx="5">
                  <c:v>Student</c:v>
                </c:pt>
                <c:pt idx="6">
                  <c:v>Unemployed</c:v>
                </c:pt>
              </c:strCache>
            </c:strRef>
          </c:cat>
          <c:val>
            <c:numRef>
              <c:f>Happiness!$R$16:$R$22</c:f>
              <c:numCache>
                <c:formatCode>0%</c:formatCode>
                <c:ptCount val="7"/>
                <c:pt idx="0">
                  <c:v>7.7519379844961239E-3</c:v>
                </c:pt>
                <c:pt idx="1">
                  <c:v>2.6315789473684209E-2</c:v>
                </c:pt>
                <c:pt idx="2">
                  <c:v>0</c:v>
                </c:pt>
                <c:pt idx="3">
                  <c:v>0</c:v>
                </c:pt>
                <c:pt idx="4">
                  <c:v>0.25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B8C-4897-B2AF-5A8F0E3556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93916168"/>
        <c:axId val="193916560"/>
      </c:barChart>
      <c:catAx>
        <c:axId val="193916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916560"/>
        <c:crosses val="autoZero"/>
        <c:auto val="1"/>
        <c:lblAlgn val="ctr"/>
        <c:lblOffset val="100"/>
        <c:noMultiLvlLbl val="0"/>
      </c:catAx>
      <c:valAx>
        <c:axId val="19391656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91616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Health Status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HealthStatus!$N$15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HealthStatus!$M$16:$M$22</c:f>
              <c:strCache>
                <c:ptCount val="7"/>
                <c:pt idx="0">
                  <c:v>Full-time</c:v>
                </c:pt>
                <c:pt idx="1">
                  <c:v>Part-time</c:v>
                </c:pt>
                <c:pt idx="2">
                  <c:v>Regular volunteer work</c:v>
                </c:pt>
                <c:pt idx="3">
                  <c:v>Retired</c:v>
                </c:pt>
                <c:pt idx="4">
                  <c:v>Homemaker</c:v>
                </c:pt>
                <c:pt idx="5">
                  <c:v>Student</c:v>
                </c:pt>
                <c:pt idx="6">
                  <c:v>Unemployed</c:v>
                </c:pt>
              </c:strCache>
            </c:strRef>
          </c:cat>
          <c:val>
            <c:numRef>
              <c:f>HealthStatus!$N$16:$N$22</c:f>
              <c:numCache>
                <c:formatCode>0%</c:formatCode>
                <c:ptCount val="7"/>
                <c:pt idx="0">
                  <c:v>0.20360824742268041</c:v>
                </c:pt>
                <c:pt idx="1">
                  <c:v>0.25641025641025639</c:v>
                </c:pt>
                <c:pt idx="2">
                  <c:v>0.25</c:v>
                </c:pt>
                <c:pt idx="3">
                  <c:v>0.23684210526315788</c:v>
                </c:pt>
                <c:pt idx="4">
                  <c:v>0.25</c:v>
                </c:pt>
                <c:pt idx="5">
                  <c:v>0.16</c:v>
                </c:pt>
                <c:pt idx="6">
                  <c:v>0.3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498-4FDD-A793-6BFD8BC6F51A}"/>
            </c:ext>
          </c:extLst>
        </c:ser>
        <c:ser>
          <c:idx val="1"/>
          <c:order val="1"/>
          <c:tx>
            <c:strRef>
              <c:f>HealthStatus!$O$15</c:f>
              <c:strCache>
                <c:ptCount val="1"/>
                <c:pt idx="0">
                  <c:v>Very Good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HealthStatus!$M$16:$M$22</c:f>
              <c:strCache>
                <c:ptCount val="7"/>
                <c:pt idx="0">
                  <c:v>Full-time</c:v>
                </c:pt>
                <c:pt idx="1">
                  <c:v>Part-time</c:v>
                </c:pt>
                <c:pt idx="2">
                  <c:v>Regular volunteer work</c:v>
                </c:pt>
                <c:pt idx="3">
                  <c:v>Retired</c:v>
                </c:pt>
                <c:pt idx="4">
                  <c:v>Homemaker</c:v>
                </c:pt>
                <c:pt idx="5">
                  <c:v>Student</c:v>
                </c:pt>
                <c:pt idx="6">
                  <c:v>Unemployed</c:v>
                </c:pt>
              </c:strCache>
            </c:strRef>
          </c:cat>
          <c:val>
            <c:numRef>
              <c:f>HealthStatus!$O$16:$O$22</c:f>
              <c:numCache>
                <c:formatCode>0%</c:formatCode>
                <c:ptCount val="7"/>
                <c:pt idx="0">
                  <c:v>0.42525773195876287</c:v>
                </c:pt>
                <c:pt idx="1">
                  <c:v>0.30769230769230771</c:v>
                </c:pt>
                <c:pt idx="2">
                  <c:v>0.25</c:v>
                </c:pt>
                <c:pt idx="3">
                  <c:v>0.52631578947368418</c:v>
                </c:pt>
                <c:pt idx="4">
                  <c:v>0.25</c:v>
                </c:pt>
                <c:pt idx="5">
                  <c:v>0.42666666666666669</c:v>
                </c:pt>
                <c:pt idx="6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498-4FDD-A793-6BFD8BC6F51A}"/>
            </c:ext>
          </c:extLst>
        </c:ser>
        <c:ser>
          <c:idx val="2"/>
          <c:order val="2"/>
          <c:tx>
            <c:strRef>
              <c:f>HealthStatus!$P$15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HealthStatus!$M$16:$M$22</c:f>
              <c:strCache>
                <c:ptCount val="7"/>
                <c:pt idx="0">
                  <c:v>Full-time</c:v>
                </c:pt>
                <c:pt idx="1">
                  <c:v>Part-time</c:v>
                </c:pt>
                <c:pt idx="2">
                  <c:v>Regular volunteer work</c:v>
                </c:pt>
                <c:pt idx="3">
                  <c:v>Retired</c:v>
                </c:pt>
                <c:pt idx="4">
                  <c:v>Homemaker</c:v>
                </c:pt>
                <c:pt idx="5">
                  <c:v>Student</c:v>
                </c:pt>
                <c:pt idx="6">
                  <c:v>Unemployed</c:v>
                </c:pt>
              </c:strCache>
            </c:strRef>
          </c:cat>
          <c:val>
            <c:numRef>
              <c:f>HealthStatus!$P$16:$P$22</c:f>
              <c:numCache>
                <c:formatCode>0%</c:formatCode>
                <c:ptCount val="7"/>
                <c:pt idx="0">
                  <c:v>0.30412371134020616</c:v>
                </c:pt>
                <c:pt idx="1">
                  <c:v>0.35897435897435898</c:v>
                </c:pt>
                <c:pt idx="2">
                  <c:v>0</c:v>
                </c:pt>
                <c:pt idx="3">
                  <c:v>0.15789473684210525</c:v>
                </c:pt>
                <c:pt idx="4">
                  <c:v>0</c:v>
                </c:pt>
                <c:pt idx="5">
                  <c:v>0.32</c:v>
                </c:pt>
                <c:pt idx="6">
                  <c:v>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498-4FDD-A793-6BFD8BC6F51A}"/>
            </c:ext>
          </c:extLst>
        </c:ser>
        <c:ser>
          <c:idx val="3"/>
          <c:order val="3"/>
          <c:tx>
            <c:strRef>
              <c:f>HealthStatus!$Q$15</c:f>
              <c:strCache>
                <c:ptCount val="1"/>
                <c:pt idx="0">
                  <c:v>Fair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HealthStatus!$M$16:$M$22</c:f>
              <c:strCache>
                <c:ptCount val="7"/>
                <c:pt idx="0">
                  <c:v>Full-time</c:v>
                </c:pt>
                <c:pt idx="1">
                  <c:v>Part-time</c:v>
                </c:pt>
                <c:pt idx="2">
                  <c:v>Regular volunteer work</c:v>
                </c:pt>
                <c:pt idx="3">
                  <c:v>Retired</c:v>
                </c:pt>
                <c:pt idx="4">
                  <c:v>Homemaker</c:v>
                </c:pt>
                <c:pt idx="5">
                  <c:v>Student</c:v>
                </c:pt>
                <c:pt idx="6">
                  <c:v>Unemployed</c:v>
                </c:pt>
              </c:strCache>
            </c:strRef>
          </c:cat>
          <c:val>
            <c:numRef>
              <c:f>HealthStatus!$Q$16:$Q$22</c:f>
              <c:numCache>
                <c:formatCode>0%</c:formatCode>
                <c:ptCount val="7"/>
                <c:pt idx="0">
                  <c:v>5.9278350515463915E-2</c:v>
                </c:pt>
                <c:pt idx="1">
                  <c:v>7.6923076923076927E-2</c:v>
                </c:pt>
                <c:pt idx="2">
                  <c:v>0.5</c:v>
                </c:pt>
                <c:pt idx="3">
                  <c:v>5.2631578947368418E-2</c:v>
                </c:pt>
                <c:pt idx="4">
                  <c:v>0.5</c:v>
                </c:pt>
                <c:pt idx="5">
                  <c:v>9.3333333333333338E-2</c:v>
                </c:pt>
                <c:pt idx="6">
                  <c:v>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498-4FDD-A793-6BFD8BC6F51A}"/>
            </c:ext>
          </c:extLst>
        </c:ser>
        <c:ser>
          <c:idx val="4"/>
          <c:order val="4"/>
          <c:tx>
            <c:strRef>
              <c:f>HealthStatus!$R$15</c:f>
              <c:strCache>
                <c:ptCount val="1"/>
                <c:pt idx="0">
                  <c:v>Poor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HealthStatus!$M$16:$M$22</c:f>
              <c:strCache>
                <c:ptCount val="7"/>
                <c:pt idx="0">
                  <c:v>Full-time</c:v>
                </c:pt>
                <c:pt idx="1">
                  <c:v>Part-time</c:v>
                </c:pt>
                <c:pt idx="2">
                  <c:v>Regular volunteer work</c:v>
                </c:pt>
                <c:pt idx="3">
                  <c:v>Retired</c:v>
                </c:pt>
                <c:pt idx="4">
                  <c:v>Homemaker</c:v>
                </c:pt>
                <c:pt idx="5">
                  <c:v>Student</c:v>
                </c:pt>
                <c:pt idx="6">
                  <c:v>Unemployed</c:v>
                </c:pt>
              </c:strCache>
            </c:strRef>
          </c:cat>
          <c:val>
            <c:numRef>
              <c:f>HealthStatus!$R$16:$R$22</c:f>
              <c:numCache>
                <c:formatCode>0%</c:formatCode>
                <c:ptCount val="7"/>
                <c:pt idx="0">
                  <c:v>7.7319587628865982E-3</c:v>
                </c:pt>
                <c:pt idx="1">
                  <c:v>0</c:v>
                </c:pt>
                <c:pt idx="2">
                  <c:v>0</c:v>
                </c:pt>
                <c:pt idx="3">
                  <c:v>2.6315789473684209E-2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498-4FDD-A793-6BFD8BC6F5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3917344"/>
        <c:axId val="193917736"/>
      </c:barChart>
      <c:catAx>
        <c:axId val="19391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917736"/>
        <c:crosses val="autoZero"/>
        <c:auto val="1"/>
        <c:lblAlgn val="ctr"/>
        <c:lblOffset val="100"/>
        <c:noMultiLvlLbl val="0"/>
      </c:catAx>
      <c:valAx>
        <c:axId val="193917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91734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Stress in a Typical Weekday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weekday!$N$15</c:f>
              <c:strCache>
                <c:ptCount val="1"/>
                <c:pt idx="0">
                  <c:v>Very stressful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weekday!$M$16:$M$22</c:f>
              <c:strCache>
                <c:ptCount val="7"/>
                <c:pt idx="0">
                  <c:v>Full-time</c:v>
                </c:pt>
                <c:pt idx="1">
                  <c:v>Part-time</c:v>
                </c:pt>
                <c:pt idx="2">
                  <c:v>Regular volunteer work</c:v>
                </c:pt>
                <c:pt idx="3">
                  <c:v>Retired</c:v>
                </c:pt>
                <c:pt idx="4">
                  <c:v>Homemaker</c:v>
                </c:pt>
                <c:pt idx="5">
                  <c:v>Student</c:v>
                </c:pt>
                <c:pt idx="6">
                  <c:v>Unemployed</c:v>
                </c:pt>
              </c:strCache>
            </c:strRef>
          </c:cat>
          <c:val>
            <c:numRef>
              <c:f>weekday!$N$16:$N$22</c:f>
              <c:numCache>
                <c:formatCode>0%</c:formatCode>
                <c:ptCount val="7"/>
                <c:pt idx="0">
                  <c:v>4.1343669250645997E-2</c:v>
                </c:pt>
                <c:pt idx="1">
                  <c:v>7.8947368421052627E-2</c:v>
                </c:pt>
                <c:pt idx="2">
                  <c:v>0.5</c:v>
                </c:pt>
                <c:pt idx="3">
                  <c:v>0</c:v>
                </c:pt>
                <c:pt idx="4">
                  <c:v>0.25</c:v>
                </c:pt>
                <c:pt idx="5">
                  <c:v>0.08</c:v>
                </c:pt>
                <c:pt idx="6">
                  <c:v>0.22222222222222221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AEB-4239-97F1-3E49EDF63C9F}"/>
            </c:ext>
          </c:extLst>
        </c:ser>
        <c:ser>
          <c:idx val="1"/>
          <c:order val="1"/>
          <c:tx>
            <c:strRef>
              <c:f>weekday!$O$15</c:f>
              <c:strCache>
                <c:ptCount val="1"/>
                <c:pt idx="0">
                  <c:v>Somewhat stressful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weekday!$M$16:$M$22</c:f>
              <c:strCache>
                <c:ptCount val="7"/>
                <c:pt idx="0">
                  <c:v>Full-time</c:v>
                </c:pt>
                <c:pt idx="1">
                  <c:v>Part-time</c:v>
                </c:pt>
                <c:pt idx="2">
                  <c:v>Regular volunteer work</c:v>
                </c:pt>
                <c:pt idx="3">
                  <c:v>Retired</c:v>
                </c:pt>
                <c:pt idx="4">
                  <c:v>Homemaker</c:v>
                </c:pt>
                <c:pt idx="5">
                  <c:v>Student</c:v>
                </c:pt>
                <c:pt idx="6">
                  <c:v>Unemployed</c:v>
                </c:pt>
              </c:strCache>
            </c:strRef>
          </c:cat>
          <c:val>
            <c:numRef>
              <c:f>weekday!$O$16:$O$22</c:f>
              <c:numCache>
                <c:formatCode>0%</c:formatCode>
                <c:ptCount val="7"/>
                <c:pt idx="0">
                  <c:v>0.29715762273901808</c:v>
                </c:pt>
                <c:pt idx="1">
                  <c:v>0.31578947368421051</c:v>
                </c:pt>
                <c:pt idx="2">
                  <c:v>0.25</c:v>
                </c:pt>
                <c:pt idx="3">
                  <c:v>8.1081081081081086E-2</c:v>
                </c:pt>
                <c:pt idx="4">
                  <c:v>0</c:v>
                </c:pt>
                <c:pt idx="5">
                  <c:v>0.48</c:v>
                </c:pt>
                <c:pt idx="6">
                  <c:v>0.22222222222222221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AEB-4239-97F1-3E49EDF63C9F}"/>
            </c:ext>
          </c:extLst>
        </c:ser>
        <c:ser>
          <c:idx val="2"/>
          <c:order val="2"/>
          <c:tx>
            <c:strRef>
              <c:f>weekday!$P$15</c:f>
              <c:strCache>
                <c:ptCount val="1"/>
                <c:pt idx="0">
                  <c:v>A bit stressful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weekday!$M$16:$M$22</c:f>
              <c:strCache>
                <c:ptCount val="7"/>
                <c:pt idx="0">
                  <c:v>Full-time</c:v>
                </c:pt>
                <c:pt idx="1">
                  <c:v>Part-time</c:v>
                </c:pt>
                <c:pt idx="2">
                  <c:v>Regular volunteer work</c:v>
                </c:pt>
                <c:pt idx="3">
                  <c:v>Retired</c:v>
                </c:pt>
                <c:pt idx="4">
                  <c:v>Homemaker</c:v>
                </c:pt>
                <c:pt idx="5">
                  <c:v>Student</c:v>
                </c:pt>
                <c:pt idx="6">
                  <c:v>Unemployed</c:v>
                </c:pt>
              </c:strCache>
            </c:strRef>
          </c:cat>
          <c:val>
            <c:numRef>
              <c:f>weekday!$P$16:$P$22</c:f>
              <c:numCache>
                <c:formatCode>0%</c:formatCode>
                <c:ptCount val="7"/>
                <c:pt idx="0">
                  <c:v>0.40826873385012918</c:v>
                </c:pt>
                <c:pt idx="1">
                  <c:v>0.28947368421052633</c:v>
                </c:pt>
                <c:pt idx="2">
                  <c:v>0</c:v>
                </c:pt>
                <c:pt idx="3">
                  <c:v>2.7027027027027029E-2</c:v>
                </c:pt>
                <c:pt idx="4">
                  <c:v>0.75</c:v>
                </c:pt>
                <c:pt idx="5">
                  <c:v>0.32</c:v>
                </c:pt>
                <c:pt idx="6">
                  <c:v>0.22222222222222221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AEB-4239-97F1-3E49EDF63C9F}"/>
            </c:ext>
          </c:extLst>
        </c:ser>
        <c:ser>
          <c:idx val="3"/>
          <c:order val="3"/>
          <c:tx>
            <c:strRef>
              <c:f>weekday!$Q$15</c:f>
              <c:strCache>
                <c:ptCount val="1"/>
                <c:pt idx="0">
                  <c:v>Not very stressful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weekday!$M$16:$M$22</c:f>
              <c:strCache>
                <c:ptCount val="7"/>
                <c:pt idx="0">
                  <c:v>Full-time</c:v>
                </c:pt>
                <c:pt idx="1">
                  <c:v>Part-time</c:v>
                </c:pt>
                <c:pt idx="2">
                  <c:v>Regular volunteer work</c:v>
                </c:pt>
                <c:pt idx="3">
                  <c:v>Retired</c:v>
                </c:pt>
                <c:pt idx="4">
                  <c:v>Homemaker</c:v>
                </c:pt>
                <c:pt idx="5">
                  <c:v>Student</c:v>
                </c:pt>
                <c:pt idx="6">
                  <c:v>Unemployed</c:v>
                </c:pt>
              </c:strCache>
            </c:strRef>
          </c:cat>
          <c:val>
            <c:numRef>
              <c:f>weekday!$Q$16:$Q$22</c:f>
              <c:numCache>
                <c:formatCode>0%</c:formatCode>
                <c:ptCount val="7"/>
                <c:pt idx="0">
                  <c:v>0.22739018087855298</c:v>
                </c:pt>
                <c:pt idx="1">
                  <c:v>0.26315789473684209</c:v>
                </c:pt>
                <c:pt idx="2">
                  <c:v>0.25</c:v>
                </c:pt>
                <c:pt idx="3">
                  <c:v>0.40540540540540543</c:v>
                </c:pt>
                <c:pt idx="4">
                  <c:v>0</c:v>
                </c:pt>
                <c:pt idx="5">
                  <c:v>0.10666666666666667</c:v>
                </c:pt>
                <c:pt idx="6">
                  <c:v>0.1111111111111111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AEB-4239-97F1-3E49EDF63C9F}"/>
            </c:ext>
          </c:extLst>
        </c:ser>
        <c:ser>
          <c:idx val="4"/>
          <c:order val="4"/>
          <c:tx>
            <c:strRef>
              <c:f>weekday!$R$15</c:f>
              <c:strCache>
                <c:ptCount val="1"/>
                <c:pt idx="0">
                  <c:v>Not at all stressful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weekday!$M$16:$M$22</c:f>
              <c:strCache>
                <c:ptCount val="7"/>
                <c:pt idx="0">
                  <c:v>Full-time</c:v>
                </c:pt>
                <c:pt idx="1">
                  <c:v>Part-time</c:v>
                </c:pt>
                <c:pt idx="2">
                  <c:v>Regular volunteer work</c:v>
                </c:pt>
                <c:pt idx="3">
                  <c:v>Retired</c:v>
                </c:pt>
                <c:pt idx="4">
                  <c:v>Homemaker</c:v>
                </c:pt>
                <c:pt idx="5">
                  <c:v>Student</c:v>
                </c:pt>
                <c:pt idx="6">
                  <c:v>Unemployed</c:v>
                </c:pt>
              </c:strCache>
            </c:strRef>
          </c:cat>
          <c:val>
            <c:numRef>
              <c:f>weekday!$R$16:$R$22</c:f>
              <c:numCache>
                <c:formatCode>0%</c:formatCode>
                <c:ptCount val="7"/>
                <c:pt idx="0">
                  <c:v>2.5839793281653745E-2</c:v>
                </c:pt>
                <c:pt idx="1">
                  <c:v>5.2631578947368418E-2</c:v>
                </c:pt>
                <c:pt idx="2">
                  <c:v>0</c:v>
                </c:pt>
                <c:pt idx="3">
                  <c:v>0.48648648648648651</c:v>
                </c:pt>
                <c:pt idx="4">
                  <c:v>0</c:v>
                </c:pt>
                <c:pt idx="5">
                  <c:v>1.3333333333333334E-2</c:v>
                </c:pt>
                <c:pt idx="6">
                  <c:v>0.22222222222222221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AEB-4239-97F1-3E49EDF63C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93918520"/>
        <c:axId val="193918912"/>
      </c:barChart>
      <c:catAx>
        <c:axId val="193918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918912"/>
        <c:crosses val="autoZero"/>
        <c:auto val="1"/>
        <c:lblAlgn val="ctr"/>
        <c:lblOffset val="100"/>
        <c:noMultiLvlLbl val="0"/>
      </c:catAx>
      <c:valAx>
        <c:axId val="193918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9185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Physical Activity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[Gender_Activity.xlsx]Activity!$N$15</c:f>
              <c:strCache>
                <c:ptCount val="1"/>
                <c:pt idx="0">
                  <c:v>Very physically active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[Gender_Activity.xlsx]Activity!$M$16:$M$17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[Gender_Activity.xlsx]Activity!$N$16:$N$17</c:f>
              <c:numCache>
                <c:formatCode>0%</c:formatCode>
                <c:ptCount val="2"/>
                <c:pt idx="0">
                  <c:v>0.16517857142857142</c:v>
                </c:pt>
                <c:pt idx="1">
                  <c:v>9.9415204678362568E-2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EE3-4D43-9726-24A051530CDE}"/>
            </c:ext>
          </c:extLst>
        </c:ser>
        <c:ser>
          <c:idx val="1"/>
          <c:order val="1"/>
          <c:tx>
            <c:strRef>
              <c:f>[Gender_Activity.xlsx]Activity!$O$15</c:f>
              <c:strCache>
                <c:ptCount val="1"/>
                <c:pt idx="0">
                  <c:v>Moderately physically active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[Gender_Activity.xlsx]Activity!$M$16:$M$17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[Gender_Activity.xlsx]Activity!$O$16:$O$17</c:f>
              <c:numCache>
                <c:formatCode>0%</c:formatCode>
                <c:ptCount val="2"/>
                <c:pt idx="0">
                  <c:v>0.47767857142857145</c:v>
                </c:pt>
                <c:pt idx="1">
                  <c:v>0.40350877192982454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EE3-4D43-9726-24A051530CDE}"/>
            </c:ext>
          </c:extLst>
        </c:ser>
        <c:ser>
          <c:idx val="2"/>
          <c:order val="2"/>
          <c:tx>
            <c:strRef>
              <c:f>[Gender_Activity.xlsx]Activity!$P$15</c:f>
              <c:strCache>
                <c:ptCount val="1"/>
                <c:pt idx="0">
                  <c:v>A bit physically active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[Gender_Activity.xlsx]Activity!$M$16:$M$17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[Gender_Activity.xlsx]Activity!$P$16:$P$17</c:f>
              <c:numCache>
                <c:formatCode>0%</c:formatCode>
                <c:ptCount val="2"/>
                <c:pt idx="0">
                  <c:v>0.20089285714285715</c:v>
                </c:pt>
                <c:pt idx="1">
                  <c:v>0.2982456140350877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EE3-4D43-9726-24A051530CDE}"/>
            </c:ext>
          </c:extLst>
        </c:ser>
        <c:ser>
          <c:idx val="3"/>
          <c:order val="3"/>
          <c:tx>
            <c:strRef>
              <c:f>[Gender_Activity.xlsx]Activity!$Q$15</c:f>
              <c:strCache>
                <c:ptCount val="1"/>
                <c:pt idx="0">
                  <c:v>Not very physically active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[Gender_Activity.xlsx]Activity!$M$16:$M$17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[Gender_Activity.xlsx]Activity!$Q$16:$Q$17</c:f>
              <c:numCache>
                <c:formatCode>0%</c:formatCode>
                <c:ptCount val="2"/>
                <c:pt idx="0">
                  <c:v>0.12946428571428573</c:v>
                </c:pt>
                <c:pt idx="1">
                  <c:v>0.17836257309941519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EE3-4D43-9726-24A051530CDE}"/>
            </c:ext>
          </c:extLst>
        </c:ser>
        <c:ser>
          <c:idx val="4"/>
          <c:order val="4"/>
          <c:tx>
            <c:strRef>
              <c:f>[Gender_Activity.xlsx]Activity!$R$15</c:f>
              <c:strCache>
                <c:ptCount val="1"/>
                <c:pt idx="0">
                  <c:v>Not at all physically active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[Gender_Activity.xlsx]Activity!$M$16:$M$17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[Gender_Activity.xlsx]Activity!$R$16:$R$17</c:f>
              <c:numCache>
                <c:formatCode>0%</c:formatCode>
                <c:ptCount val="2"/>
                <c:pt idx="0">
                  <c:v>2.6785714285714284E-2</c:v>
                </c:pt>
                <c:pt idx="1">
                  <c:v>2.046783625730994E-2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EE3-4D43-9726-24A051530C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93919696"/>
        <c:axId val="193920088"/>
      </c:barChart>
      <c:catAx>
        <c:axId val="193919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920088"/>
        <c:crosses val="autoZero"/>
        <c:auto val="1"/>
        <c:lblAlgn val="ctr"/>
        <c:lblOffset val="100"/>
        <c:noMultiLvlLbl val="0"/>
      </c:catAx>
      <c:valAx>
        <c:axId val="193920088"/>
        <c:scaling>
          <c:orientation val="minMax"/>
          <c:max val="0.6000000000000000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91969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063726776868567E-2"/>
          <c:y val="0.84726518990767408"/>
          <c:w val="0.96587254644626308"/>
          <c:h val="0.11988055458225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Happiness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029070201881211E-2"/>
          <c:y val="0.14344697332526682"/>
          <c:w val="0.88788343670093628"/>
          <c:h val="0.624258051007847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[Gender_Happiness.xlsx]Happiness!$N$15</c:f>
              <c:strCache>
                <c:ptCount val="1"/>
                <c:pt idx="0">
                  <c:v>Happy and interested in life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[Gender_Happiness.xlsx]Happiness!$M$16:$M$17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[Gender_Happiness.xlsx]Happiness!$N$16:$N$17</c:f>
              <c:numCache>
                <c:formatCode>0%</c:formatCode>
                <c:ptCount val="2"/>
                <c:pt idx="0">
                  <c:v>0.65022421524663676</c:v>
                </c:pt>
                <c:pt idx="1">
                  <c:v>0.67359050445103863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542-43B8-AC12-5E583536A5BC}"/>
            </c:ext>
          </c:extLst>
        </c:ser>
        <c:ser>
          <c:idx val="1"/>
          <c:order val="1"/>
          <c:tx>
            <c:strRef>
              <c:f>[Gender_Happiness.xlsx]Happiness!$O$15</c:f>
              <c:strCache>
                <c:ptCount val="1"/>
                <c:pt idx="0">
                  <c:v>Somewhat happy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[Gender_Happiness.xlsx]Happiness!$M$16:$M$17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[Gender_Happiness.xlsx]Happiness!$O$16:$O$17</c:f>
              <c:numCache>
                <c:formatCode>0%</c:formatCode>
                <c:ptCount val="2"/>
                <c:pt idx="0">
                  <c:v>0.2556053811659193</c:v>
                </c:pt>
                <c:pt idx="1">
                  <c:v>0.25519287833827892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542-43B8-AC12-5E583536A5BC}"/>
            </c:ext>
          </c:extLst>
        </c:ser>
        <c:ser>
          <c:idx val="2"/>
          <c:order val="2"/>
          <c:tx>
            <c:strRef>
              <c:f>[Gender_Happiness.xlsx]Happiness!$P$15</c:f>
              <c:strCache>
                <c:ptCount val="1"/>
                <c:pt idx="0">
                  <c:v>Indifferent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[Gender_Happiness.xlsx]Happiness!$M$16:$M$17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[Gender_Happiness.xlsx]Happiness!$P$16:$P$17</c:f>
              <c:numCache>
                <c:formatCode>0%</c:formatCode>
                <c:ptCount val="2"/>
                <c:pt idx="0">
                  <c:v>6.2780269058295965E-2</c:v>
                </c:pt>
                <c:pt idx="1">
                  <c:v>3.2640949554896145E-2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542-43B8-AC12-5E583536A5BC}"/>
            </c:ext>
          </c:extLst>
        </c:ser>
        <c:ser>
          <c:idx val="3"/>
          <c:order val="3"/>
          <c:tx>
            <c:strRef>
              <c:f>[Gender_Happiness.xlsx]Happiness!$Q$15</c:f>
              <c:strCache>
                <c:ptCount val="1"/>
                <c:pt idx="0">
                  <c:v>Somewhat unhappy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[Gender_Happiness.xlsx]Happiness!$M$16:$M$17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[Gender_Happiness.xlsx]Happiness!$Q$16:$Q$17</c:f>
              <c:numCache>
                <c:formatCode>0%</c:formatCode>
                <c:ptCount val="2"/>
                <c:pt idx="0">
                  <c:v>2.2421524663677129E-2</c:v>
                </c:pt>
                <c:pt idx="1">
                  <c:v>2.6706231454005934E-2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542-43B8-AC12-5E583536A5BC}"/>
            </c:ext>
          </c:extLst>
        </c:ser>
        <c:ser>
          <c:idx val="4"/>
          <c:order val="4"/>
          <c:tx>
            <c:strRef>
              <c:f>[Gender_Happiness.xlsx]Happiness!$R$15</c:f>
              <c:strCache>
                <c:ptCount val="1"/>
                <c:pt idx="0">
                  <c:v>Unhappy with little interest in life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[Gender_Happiness.xlsx]Happiness!$M$16:$M$17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[Gender_Happiness.xlsx]Happiness!$R$16:$R$17</c:f>
              <c:numCache>
                <c:formatCode>0%</c:formatCode>
                <c:ptCount val="2"/>
                <c:pt idx="0">
                  <c:v>8.9686098654708519E-3</c:v>
                </c:pt>
                <c:pt idx="1">
                  <c:v>1.1869436201780416E-2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542-43B8-AC12-5E583536A5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93920872"/>
        <c:axId val="193921264"/>
      </c:barChart>
      <c:catAx>
        <c:axId val="193920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921264"/>
        <c:crosses val="autoZero"/>
        <c:auto val="1"/>
        <c:lblAlgn val="ctr"/>
        <c:lblOffset val="100"/>
        <c:noMultiLvlLbl val="0"/>
      </c:catAx>
      <c:valAx>
        <c:axId val="193921264"/>
        <c:scaling>
          <c:orientation val="minMax"/>
          <c:max val="0.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92087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593426330762964E-2"/>
          <c:y val="0.84321655029193687"/>
          <c:w val="0.93417081443221939"/>
          <c:h val="0.122467118159549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Health Status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HealthStatus!$N$15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HealthStatus!$M$16:$M$17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HealthStatus!$N$16:$N$17</c:f>
              <c:numCache>
                <c:formatCode>0%</c:formatCode>
                <c:ptCount val="2"/>
                <c:pt idx="0">
                  <c:v>0.18666666666666668</c:v>
                </c:pt>
                <c:pt idx="1">
                  <c:v>0.21220930232558138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A2C-40B5-87BC-256BA7450084}"/>
            </c:ext>
          </c:extLst>
        </c:ser>
        <c:ser>
          <c:idx val="1"/>
          <c:order val="1"/>
          <c:tx>
            <c:strRef>
              <c:f>HealthStatus!$O$15</c:f>
              <c:strCache>
                <c:ptCount val="1"/>
                <c:pt idx="0">
                  <c:v>Very Good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HealthStatus!$M$16:$M$17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HealthStatus!$O$16:$O$17</c:f>
              <c:numCache>
                <c:formatCode>0%</c:formatCode>
                <c:ptCount val="2"/>
                <c:pt idx="0">
                  <c:v>0.48</c:v>
                </c:pt>
                <c:pt idx="1">
                  <c:v>0.38662790697674421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A2C-40B5-87BC-256BA7450084}"/>
            </c:ext>
          </c:extLst>
        </c:ser>
        <c:ser>
          <c:idx val="2"/>
          <c:order val="2"/>
          <c:tx>
            <c:strRef>
              <c:f>HealthStatus!$P$15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HealthStatus!$M$16:$M$17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HealthStatus!$P$16:$P$17</c:f>
              <c:numCache>
                <c:formatCode>0%</c:formatCode>
                <c:ptCount val="2"/>
                <c:pt idx="0">
                  <c:v>0.28000000000000003</c:v>
                </c:pt>
                <c:pt idx="1">
                  <c:v>0.29651162790697677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A2C-40B5-87BC-256BA7450084}"/>
            </c:ext>
          </c:extLst>
        </c:ser>
        <c:ser>
          <c:idx val="3"/>
          <c:order val="3"/>
          <c:tx>
            <c:strRef>
              <c:f>HealthStatus!$Q$15</c:f>
              <c:strCache>
                <c:ptCount val="1"/>
                <c:pt idx="0">
                  <c:v>Fair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HealthStatus!$M$16:$M$17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HealthStatus!$Q$16:$Q$17</c:f>
              <c:numCache>
                <c:formatCode>0%</c:formatCode>
                <c:ptCount val="2"/>
                <c:pt idx="0">
                  <c:v>4.4444444444444446E-2</c:v>
                </c:pt>
                <c:pt idx="1">
                  <c:v>9.3023255813953487E-2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A2C-40B5-87BC-256BA7450084}"/>
            </c:ext>
          </c:extLst>
        </c:ser>
        <c:ser>
          <c:idx val="4"/>
          <c:order val="4"/>
          <c:tx>
            <c:strRef>
              <c:f>HealthStatus!$R$15</c:f>
              <c:strCache>
                <c:ptCount val="1"/>
                <c:pt idx="0">
                  <c:v>Poor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HealthStatus!$M$16:$M$17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HealthStatus!$R$16:$R$17</c:f>
              <c:numCache>
                <c:formatCode>0%</c:formatCode>
                <c:ptCount val="2"/>
                <c:pt idx="0">
                  <c:v>8.8888888888888889E-3</c:v>
                </c:pt>
                <c:pt idx="1">
                  <c:v>1.1627906976744186E-2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A2C-40B5-87BC-256BA74500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3922048"/>
        <c:axId val="193922440"/>
      </c:barChart>
      <c:catAx>
        <c:axId val="193922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922440"/>
        <c:crosses val="autoZero"/>
        <c:auto val="1"/>
        <c:lblAlgn val="ctr"/>
        <c:lblOffset val="100"/>
        <c:noMultiLvlLbl val="0"/>
      </c:catAx>
      <c:valAx>
        <c:axId val="193922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92204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Would </a:t>
            </a:r>
            <a:r>
              <a:rPr lang="en-US" dirty="0" smtClean="0"/>
              <a:t>you describe yourself as usually…?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Sheet2!$A$11</c:f>
              <c:strCache>
                <c:ptCount val="1"/>
                <c:pt idx="0">
                  <c:v>Happy and interested in life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Sheet2!$C$10</c:f>
              <c:strCache>
                <c:ptCount val="1"/>
                <c:pt idx="0">
                  <c:v>Percentrage of Respondants</c:v>
                </c:pt>
              </c:strCache>
            </c:strRef>
          </c:cat>
          <c:val>
            <c:numRef>
              <c:f>Sheet2!$C$11</c:f>
              <c:numCache>
                <c:formatCode>0%</c:formatCode>
                <c:ptCount val="1"/>
                <c:pt idx="0">
                  <c:v>0.64827586206896548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C7C-41EA-9FF6-817D9B74B2D5}"/>
            </c:ext>
          </c:extLst>
        </c:ser>
        <c:ser>
          <c:idx val="1"/>
          <c:order val="1"/>
          <c:tx>
            <c:strRef>
              <c:f>Sheet2!$A$12</c:f>
              <c:strCache>
                <c:ptCount val="1"/>
                <c:pt idx="0">
                  <c:v>Somewhat happy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Sheet2!$C$10</c:f>
              <c:strCache>
                <c:ptCount val="1"/>
                <c:pt idx="0">
                  <c:v>Percentrage of Respondants</c:v>
                </c:pt>
              </c:strCache>
            </c:strRef>
          </c:cat>
          <c:val>
            <c:numRef>
              <c:f>Sheet2!$C$12</c:f>
              <c:numCache>
                <c:formatCode>0%</c:formatCode>
                <c:ptCount val="1"/>
                <c:pt idx="0">
                  <c:v>0.25172413793103449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C7C-41EA-9FF6-817D9B74B2D5}"/>
            </c:ext>
          </c:extLst>
        </c:ser>
        <c:ser>
          <c:idx val="2"/>
          <c:order val="2"/>
          <c:tx>
            <c:strRef>
              <c:f>Sheet2!$A$13</c:f>
              <c:strCache>
                <c:ptCount val="1"/>
                <c:pt idx="0">
                  <c:v>Indifferent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Sheet2!$C$10</c:f>
              <c:strCache>
                <c:ptCount val="1"/>
                <c:pt idx="0">
                  <c:v>Percentrage of Respondants</c:v>
                </c:pt>
              </c:strCache>
            </c:strRef>
          </c:cat>
          <c:val>
            <c:numRef>
              <c:f>Sheet2!$C$13</c:f>
              <c:numCache>
                <c:formatCode>0%</c:formatCode>
                <c:ptCount val="1"/>
                <c:pt idx="0">
                  <c:v>4.4827586206896551E-2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C7C-41EA-9FF6-817D9B74B2D5}"/>
            </c:ext>
          </c:extLst>
        </c:ser>
        <c:ser>
          <c:idx val="3"/>
          <c:order val="3"/>
          <c:tx>
            <c:strRef>
              <c:f>Sheet2!$A$14</c:f>
              <c:strCache>
                <c:ptCount val="1"/>
                <c:pt idx="0">
                  <c:v>Somewhat unhappy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Sheet2!$C$10</c:f>
              <c:strCache>
                <c:ptCount val="1"/>
                <c:pt idx="0">
                  <c:v>Percentrage of Respondants</c:v>
                </c:pt>
              </c:strCache>
            </c:strRef>
          </c:cat>
          <c:val>
            <c:numRef>
              <c:f>Sheet2!$C$14</c:f>
              <c:numCache>
                <c:formatCode>0%</c:formatCode>
                <c:ptCount val="1"/>
                <c:pt idx="0">
                  <c:v>2.7586206896551724E-2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C7C-41EA-9FF6-817D9B74B2D5}"/>
            </c:ext>
          </c:extLst>
        </c:ser>
        <c:ser>
          <c:idx val="4"/>
          <c:order val="4"/>
          <c:tx>
            <c:strRef>
              <c:f>Sheet2!$A$15</c:f>
              <c:strCache>
                <c:ptCount val="1"/>
                <c:pt idx="0">
                  <c:v>Unhappy with little interest in life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Sheet2!$C$10</c:f>
              <c:strCache>
                <c:ptCount val="1"/>
                <c:pt idx="0">
                  <c:v>Percentrage of Respondants</c:v>
                </c:pt>
              </c:strCache>
            </c:strRef>
          </c:cat>
          <c:val>
            <c:numRef>
              <c:f>Sheet2!$C$15</c:f>
              <c:numCache>
                <c:formatCode>0%</c:formatCode>
                <c:ptCount val="1"/>
                <c:pt idx="0">
                  <c:v>1.0344827586206896E-2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C7C-41EA-9FF6-817D9B74B2D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33830696"/>
        <c:axId val="133830304"/>
      </c:barChart>
      <c:catAx>
        <c:axId val="1338306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3830304"/>
        <c:crosses val="autoZero"/>
        <c:auto val="1"/>
        <c:lblAlgn val="ctr"/>
        <c:lblOffset val="100"/>
        <c:noMultiLvlLbl val="0"/>
      </c:catAx>
      <c:valAx>
        <c:axId val="133830304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/>
                  <a:t>Percentage of Respondents</a:t>
                </a:r>
              </a:p>
            </c:rich>
          </c:tx>
          <c:layout>
            <c:manualLayout>
              <c:xMode val="edge"/>
              <c:yMode val="edge"/>
              <c:x val="5.6690129668132111E-2"/>
              <c:y val="0.1695283015691859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crossAx val="133830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6257866189471011E-2"/>
          <c:y val="0.76015690736632757"/>
          <c:w val="0.9800820742139762"/>
          <c:h val="0.203413045972615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Stress in a Typical Weekday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'[Gender_typical weekday.xlsx]weekday'!$N$15</c:f>
              <c:strCache>
                <c:ptCount val="1"/>
                <c:pt idx="0">
                  <c:v>Very stressful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'[Gender_typical weekday.xlsx]weekday'!$M$16:$M$17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'[Gender_typical weekday.xlsx]weekday'!$N$16:$N$17</c:f>
              <c:numCache>
                <c:formatCode>0%</c:formatCode>
                <c:ptCount val="2"/>
                <c:pt idx="0">
                  <c:v>3.1390134529147982E-2</c:v>
                </c:pt>
                <c:pt idx="1">
                  <c:v>6.4327485380116955E-2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3A1-40EE-8402-B14B0EE03BE8}"/>
            </c:ext>
          </c:extLst>
        </c:ser>
        <c:ser>
          <c:idx val="1"/>
          <c:order val="1"/>
          <c:tx>
            <c:strRef>
              <c:f>'[Gender_typical weekday.xlsx]weekday'!$O$15</c:f>
              <c:strCache>
                <c:ptCount val="1"/>
                <c:pt idx="0">
                  <c:v>Somewhat stressful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'[Gender_typical weekday.xlsx]weekday'!$M$16:$M$17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'[Gender_typical weekday.xlsx]weekday'!$O$16:$O$17</c:f>
              <c:numCache>
                <c:formatCode>0%</c:formatCode>
                <c:ptCount val="2"/>
                <c:pt idx="0">
                  <c:v>0.30044843049327352</c:v>
                </c:pt>
                <c:pt idx="1">
                  <c:v>0.2982456140350877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3A1-40EE-8402-B14B0EE03BE8}"/>
            </c:ext>
          </c:extLst>
        </c:ser>
        <c:ser>
          <c:idx val="2"/>
          <c:order val="2"/>
          <c:tx>
            <c:strRef>
              <c:f>'[Gender_typical weekday.xlsx]weekday'!$P$15</c:f>
              <c:strCache>
                <c:ptCount val="1"/>
                <c:pt idx="0">
                  <c:v>A bit stressful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'[Gender_typical weekday.xlsx]weekday'!$M$16:$M$17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'[Gender_typical weekday.xlsx]weekday'!$P$16:$P$17</c:f>
              <c:numCache>
                <c:formatCode>0%</c:formatCode>
                <c:ptCount val="2"/>
                <c:pt idx="0">
                  <c:v>0.33183856502242154</c:v>
                </c:pt>
                <c:pt idx="1">
                  <c:v>0.37719298245614036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3A1-40EE-8402-B14B0EE03BE8}"/>
            </c:ext>
          </c:extLst>
        </c:ser>
        <c:ser>
          <c:idx val="3"/>
          <c:order val="3"/>
          <c:tx>
            <c:strRef>
              <c:f>'[Gender_typical weekday.xlsx]weekday'!$Q$15</c:f>
              <c:strCache>
                <c:ptCount val="1"/>
                <c:pt idx="0">
                  <c:v>Not very stressful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'[Gender_typical weekday.xlsx]weekday'!$M$16:$M$17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'[Gender_typical weekday.xlsx]weekday'!$Q$16:$Q$17</c:f>
              <c:numCache>
                <c:formatCode>0%</c:formatCode>
                <c:ptCount val="2"/>
                <c:pt idx="0">
                  <c:v>0.26457399103139012</c:v>
                </c:pt>
                <c:pt idx="1">
                  <c:v>0.21052631578947367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3A1-40EE-8402-B14B0EE03BE8}"/>
            </c:ext>
          </c:extLst>
        </c:ser>
        <c:ser>
          <c:idx val="4"/>
          <c:order val="4"/>
          <c:tx>
            <c:strRef>
              <c:f>'[Gender_typical weekday.xlsx]weekday'!$R$15</c:f>
              <c:strCache>
                <c:ptCount val="1"/>
                <c:pt idx="0">
                  <c:v>Not at all stressful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'[Gender_typical weekday.xlsx]weekday'!$M$16:$M$17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'[Gender_typical weekday.xlsx]weekday'!$R$16:$R$17</c:f>
              <c:numCache>
                <c:formatCode>0%</c:formatCode>
                <c:ptCount val="2"/>
                <c:pt idx="0">
                  <c:v>7.1748878923766815E-2</c:v>
                </c:pt>
                <c:pt idx="1">
                  <c:v>4.9707602339181284E-2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3A1-40EE-8402-B14B0EE03B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94649960"/>
        <c:axId val="194650352"/>
      </c:barChart>
      <c:catAx>
        <c:axId val="194649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650352"/>
        <c:crosses val="autoZero"/>
        <c:auto val="1"/>
        <c:lblAlgn val="ctr"/>
        <c:lblOffset val="100"/>
        <c:noMultiLvlLbl val="0"/>
      </c:catAx>
      <c:valAx>
        <c:axId val="194650352"/>
        <c:scaling>
          <c:orientation val="minMax"/>
          <c:max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649960"/>
        <c:crosses val="autoZero"/>
        <c:crossBetween val="between"/>
        <c:majorUnit val="0.1"/>
        <c:minorUnit val="2.0000000000000004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84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Physical Activity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4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Activity!$N$14</c:f>
              <c:strCache>
                <c:ptCount val="1"/>
                <c:pt idx="0">
                  <c:v>Very physically active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Activity!$M$15:$M$19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or more</c:v>
                </c:pt>
              </c:strCache>
            </c:strRef>
          </c:cat>
          <c:val>
            <c:numRef>
              <c:f>Activity!$N$15:$N$19</c:f>
              <c:numCache>
                <c:formatCode>0%</c:formatCode>
                <c:ptCount val="5"/>
                <c:pt idx="0">
                  <c:v>0.17307692307692307</c:v>
                </c:pt>
                <c:pt idx="1">
                  <c:v>0.125</c:v>
                </c:pt>
                <c:pt idx="2">
                  <c:v>0.13333333333333333</c:v>
                </c:pt>
                <c:pt idx="3">
                  <c:v>0.10989010989010989</c:v>
                </c:pt>
                <c:pt idx="4">
                  <c:v>3.7037037037037035E-2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670-451C-BDA4-F53487880C80}"/>
            </c:ext>
          </c:extLst>
        </c:ser>
        <c:ser>
          <c:idx val="1"/>
          <c:order val="1"/>
          <c:tx>
            <c:strRef>
              <c:f>Activity!$O$14</c:f>
              <c:strCache>
                <c:ptCount val="1"/>
                <c:pt idx="0">
                  <c:v>Moderately physically active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Activity!$M$15:$M$19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or more</c:v>
                </c:pt>
              </c:strCache>
            </c:strRef>
          </c:cat>
          <c:val>
            <c:numRef>
              <c:f>Activity!$O$15:$O$19</c:f>
              <c:numCache>
                <c:formatCode>0%</c:formatCode>
                <c:ptCount val="5"/>
                <c:pt idx="0">
                  <c:v>0.40384615384615385</c:v>
                </c:pt>
                <c:pt idx="1">
                  <c:v>0.46551724137931033</c:v>
                </c:pt>
                <c:pt idx="2">
                  <c:v>0.36666666666666664</c:v>
                </c:pt>
                <c:pt idx="3">
                  <c:v>0.46153846153846156</c:v>
                </c:pt>
                <c:pt idx="4">
                  <c:v>0.37037037037037035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670-451C-BDA4-F53487880C80}"/>
            </c:ext>
          </c:extLst>
        </c:ser>
        <c:ser>
          <c:idx val="2"/>
          <c:order val="2"/>
          <c:tx>
            <c:strRef>
              <c:f>Activity!$P$14</c:f>
              <c:strCache>
                <c:ptCount val="1"/>
                <c:pt idx="0">
                  <c:v>A bit physically active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Activity!$M$15:$M$19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or more</c:v>
                </c:pt>
              </c:strCache>
            </c:strRef>
          </c:cat>
          <c:val>
            <c:numRef>
              <c:f>Activity!$P$15:$P$19</c:f>
              <c:numCache>
                <c:formatCode>0%</c:formatCode>
                <c:ptCount val="5"/>
                <c:pt idx="0">
                  <c:v>0.21153846153846154</c:v>
                </c:pt>
                <c:pt idx="1">
                  <c:v>0.2413793103448276</c:v>
                </c:pt>
                <c:pt idx="2">
                  <c:v>0.31666666666666665</c:v>
                </c:pt>
                <c:pt idx="3">
                  <c:v>0.27472527472527475</c:v>
                </c:pt>
                <c:pt idx="4">
                  <c:v>0.29629629629629628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670-451C-BDA4-F53487880C80}"/>
            </c:ext>
          </c:extLst>
        </c:ser>
        <c:ser>
          <c:idx val="3"/>
          <c:order val="3"/>
          <c:tx>
            <c:strRef>
              <c:f>Activity!$Q$14</c:f>
              <c:strCache>
                <c:ptCount val="1"/>
                <c:pt idx="0">
                  <c:v>Not very physically active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Activity!$M$15:$M$19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or more</c:v>
                </c:pt>
              </c:strCache>
            </c:strRef>
          </c:cat>
          <c:val>
            <c:numRef>
              <c:f>Activity!$Q$15:$Q$19</c:f>
              <c:numCache>
                <c:formatCode>0%</c:formatCode>
                <c:ptCount val="5"/>
                <c:pt idx="0">
                  <c:v>0.15384615384615385</c:v>
                </c:pt>
                <c:pt idx="1">
                  <c:v>0.15086206896551724</c:v>
                </c:pt>
                <c:pt idx="2">
                  <c:v>0.17499999999999999</c:v>
                </c:pt>
                <c:pt idx="3">
                  <c:v>0.14285714285714285</c:v>
                </c:pt>
                <c:pt idx="4">
                  <c:v>0.25925925925925924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670-451C-BDA4-F53487880C80}"/>
            </c:ext>
          </c:extLst>
        </c:ser>
        <c:ser>
          <c:idx val="4"/>
          <c:order val="4"/>
          <c:tx>
            <c:strRef>
              <c:f>Activity!$R$14</c:f>
              <c:strCache>
                <c:ptCount val="1"/>
                <c:pt idx="0">
                  <c:v>Not at all physically active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Activity!$M$15:$M$19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or more</c:v>
                </c:pt>
              </c:strCache>
            </c:strRef>
          </c:cat>
          <c:val>
            <c:numRef>
              <c:f>Activity!$R$15:$R$19</c:f>
              <c:numCache>
                <c:formatCode>0%</c:formatCode>
                <c:ptCount val="5"/>
                <c:pt idx="0">
                  <c:v>5.7692307692307696E-2</c:v>
                </c:pt>
                <c:pt idx="1">
                  <c:v>1.7241379310344827E-2</c:v>
                </c:pt>
                <c:pt idx="2">
                  <c:v>8.3333333333333332E-3</c:v>
                </c:pt>
                <c:pt idx="3">
                  <c:v>1.098901098901099E-2</c:v>
                </c:pt>
                <c:pt idx="4">
                  <c:v>3.7037037037037035E-2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670-451C-BDA4-F53487880C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94651136"/>
        <c:axId val="194651528"/>
      </c:barChart>
      <c:catAx>
        <c:axId val="194651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651528"/>
        <c:crosses val="autoZero"/>
        <c:auto val="1"/>
        <c:lblAlgn val="ctr"/>
        <c:lblOffset val="100"/>
        <c:noMultiLvlLbl val="0"/>
      </c:catAx>
      <c:valAx>
        <c:axId val="194651528"/>
        <c:scaling>
          <c:orientation val="minMax"/>
          <c:max val="0.6000000000000000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65113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8377467182789905E-2"/>
          <c:y val="0.85084630738057998"/>
          <c:w val="0.94324506563442023"/>
          <c:h val="0.119569720144161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84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Happiness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4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Happiness!$N$14</c:f>
              <c:strCache>
                <c:ptCount val="1"/>
                <c:pt idx="0">
                  <c:v>Happy and interested in life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Happiness!$M$15:$M$19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or more</c:v>
                </c:pt>
              </c:strCache>
            </c:strRef>
          </c:cat>
          <c:val>
            <c:numRef>
              <c:f>Happiness!$N$15:$N$19</c:f>
              <c:numCache>
                <c:formatCode>0%</c:formatCode>
                <c:ptCount val="5"/>
                <c:pt idx="0">
                  <c:v>0.5544554455445545</c:v>
                </c:pt>
                <c:pt idx="1">
                  <c:v>0.73684210526315785</c:v>
                </c:pt>
                <c:pt idx="2">
                  <c:v>0.60504201680672265</c:v>
                </c:pt>
                <c:pt idx="3">
                  <c:v>0.67391304347826086</c:v>
                </c:pt>
                <c:pt idx="4">
                  <c:v>0.62962962962962965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46B-48BE-B6AD-2D6494063ED1}"/>
            </c:ext>
          </c:extLst>
        </c:ser>
        <c:ser>
          <c:idx val="1"/>
          <c:order val="1"/>
          <c:tx>
            <c:strRef>
              <c:f>Happiness!$O$14</c:f>
              <c:strCache>
                <c:ptCount val="1"/>
                <c:pt idx="0">
                  <c:v>Somewhat happy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Happiness!$M$15:$M$19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or more</c:v>
                </c:pt>
              </c:strCache>
            </c:strRef>
          </c:cat>
          <c:val>
            <c:numRef>
              <c:f>Happiness!$O$15:$O$19</c:f>
              <c:numCache>
                <c:formatCode>0%</c:formatCode>
                <c:ptCount val="5"/>
                <c:pt idx="0">
                  <c:v>0.36633663366336633</c:v>
                </c:pt>
                <c:pt idx="1">
                  <c:v>0.18421052631578946</c:v>
                </c:pt>
                <c:pt idx="2">
                  <c:v>0.31092436974789917</c:v>
                </c:pt>
                <c:pt idx="3">
                  <c:v>0.2608695652173913</c:v>
                </c:pt>
                <c:pt idx="4">
                  <c:v>0.14814814814814814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46B-48BE-B6AD-2D6494063ED1}"/>
            </c:ext>
          </c:extLst>
        </c:ser>
        <c:ser>
          <c:idx val="2"/>
          <c:order val="2"/>
          <c:tx>
            <c:strRef>
              <c:f>Happiness!$P$14</c:f>
              <c:strCache>
                <c:ptCount val="1"/>
                <c:pt idx="0">
                  <c:v>Indifferent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Happiness!$M$15:$M$19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or more</c:v>
                </c:pt>
              </c:strCache>
            </c:strRef>
          </c:cat>
          <c:val>
            <c:numRef>
              <c:f>Happiness!$P$15:$P$19</c:f>
              <c:numCache>
                <c:formatCode>0%</c:formatCode>
                <c:ptCount val="5"/>
                <c:pt idx="0">
                  <c:v>4.9504950495049507E-2</c:v>
                </c:pt>
                <c:pt idx="1">
                  <c:v>3.9473684210526314E-2</c:v>
                </c:pt>
                <c:pt idx="2">
                  <c:v>4.2016806722689079E-2</c:v>
                </c:pt>
                <c:pt idx="3">
                  <c:v>4.3478260869565216E-2</c:v>
                </c:pt>
                <c:pt idx="4">
                  <c:v>0.1111111111111111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46B-48BE-B6AD-2D6494063ED1}"/>
            </c:ext>
          </c:extLst>
        </c:ser>
        <c:ser>
          <c:idx val="3"/>
          <c:order val="3"/>
          <c:tx>
            <c:strRef>
              <c:f>Happiness!$Q$14</c:f>
              <c:strCache>
                <c:ptCount val="1"/>
                <c:pt idx="0">
                  <c:v>Somewhat unhappy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Happiness!$M$15:$M$19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or more</c:v>
                </c:pt>
              </c:strCache>
            </c:strRef>
          </c:cat>
          <c:val>
            <c:numRef>
              <c:f>Happiness!$Q$15:$Q$19</c:f>
              <c:numCache>
                <c:formatCode>0%</c:formatCode>
                <c:ptCount val="5"/>
                <c:pt idx="0">
                  <c:v>1.9801980198019802E-2</c:v>
                </c:pt>
                <c:pt idx="1">
                  <c:v>3.0701754385964911E-2</c:v>
                </c:pt>
                <c:pt idx="2">
                  <c:v>2.5210084033613446E-2</c:v>
                </c:pt>
                <c:pt idx="3">
                  <c:v>2.1739130434782608E-2</c:v>
                </c:pt>
                <c:pt idx="4">
                  <c:v>7.407407407407407E-2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46B-48BE-B6AD-2D6494063ED1}"/>
            </c:ext>
          </c:extLst>
        </c:ser>
        <c:ser>
          <c:idx val="4"/>
          <c:order val="4"/>
          <c:tx>
            <c:strRef>
              <c:f>Happiness!$R$14</c:f>
              <c:strCache>
                <c:ptCount val="1"/>
                <c:pt idx="0">
                  <c:v>Unhappy with little interest in life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Happiness!$M$15:$M$19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or more</c:v>
                </c:pt>
              </c:strCache>
            </c:strRef>
          </c:cat>
          <c:val>
            <c:numRef>
              <c:f>Happiness!$R$15:$R$19</c:f>
              <c:numCache>
                <c:formatCode>0%</c:formatCode>
                <c:ptCount val="5"/>
                <c:pt idx="0">
                  <c:v>9.9009900990099011E-3</c:v>
                </c:pt>
                <c:pt idx="1">
                  <c:v>8.771929824561403E-3</c:v>
                </c:pt>
                <c:pt idx="2">
                  <c:v>1.680672268907563E-2</c:v>
                </c:pt>
                <c:pt idx="3">
                  <c:v>0</c:v>
                </c:pt>
                <c:pt idx="4">
                  <c:v>3.7037037037037035E-2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46B-48BE-B6AD-2D6494063E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94652312"/>
        <c:axId val="194652704"/>
      </c:barChart>
      <c:catAx>
        <c:axId val="19465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652704"/>
        <c:crosses val="autoZero"/>
        <c:auto val="1"/>
        <c:lblAlgn val="ctr"/>
        <c:lblOffset val="100"/>
        <c:noMultiLvlLbl val="0"/>
      </c:catAx>
      <c:valAx>
        <c:axId val="194652704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652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150986423291166E-2"/>
          <c:y val="0.86701968913291605"/>
          <c:w val="0.92171712001254036"/>
          <c:h val="0.104904560872426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84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Health Status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4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HealthStatus!$N$13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HealthStatus!$M$14:$M$18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or more</c:v>
                </c:pt>
              </c:strCache>
            </c:strRef>
          </c:cat>
          <c:val>
            <c:numRef>
              <c:f>HealthStatus!$N$14:$N$18</c:f>
              <c:numCache>
                <c:formatCode>0%</c:formatCode>
                <c:ptCount val="5"/>
                <c:pt idx="0">
                  <c:v>0.15238095238095239</c:v>
                </c:pt>
                <c:pt idx="1">
                  <c:v>0.21888412017167383</c:v>
                </c:pt>
                <c:pt idx="2">
                  <c:v>0.21848739495798319</c:v>
                </c:pt>
                <c:pt idx="3">
                  <c:v>0.17391304347826086</c:v>
                </c:pt>
                <c:pt idx="4">
                  <c:v>0.25925925925925924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AF1-465E-8141-9589B907E4DD}"/>
            </c:ext>
          </c:extLst>
        </c:ser>
        <c:ser>
          <c:idx val="1"/>
          <c:order val="1"/>
          <c:tx>
            <c:strRef>
              <c:f>HealthStatus!$O$13</c:f>
              <c:strCache>
                <c:ptCount val="1"/>
                <c:pt idx="0">
                  <c:v>Very Good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HealthStatus!$M$14:$M$18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or more</c:v>
                </c:pt>
              </c:strCache>
            </c:strRef>
          </c:cat>
          <c:val>
            <c:numRef>
              <c:f>HealthStatus!$O$14:$O$18</c:f>
              <c:numCache>
                <c:formatCode>0%</c:formatCode>
                <c:ptCount val="5"/>
                <c:pt idx="0">
                  <c:v>0.44761904761904764</c:v>
                </c:pt>
                <c:pt idx="1">
                  <c:v>0.39914163090128757</c:v>
                </c:pt>
                <c:pt idx="2">
                  <c:v>0.41176470588235292</c:v>
                </c:pt>
                <c:pt idx="3">
                  <c:v>0.46739130434782611</c:v>
                </c:pt>
                <c:pt idx="4">
                  <c:v>0.37037037037037035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AF1-465E-8141-9589B907E4DD}"/>
            </c:ext>
          </c:extLst>
        </c:ser>
        <c:ser>
          <c:idx val="2"/>
          <c:order val="2"/>
          <c:tx>
            <c:strRef>
              <c:f>HealthStatus!$P$13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HealthStatus!$M$14:$M$18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or more</c:v>
                </c:pt>
              </c:strCache>
            </c:strRef>
          </c:cat>
          <c:val>
            <c:numRef>
              <c:f>HealthStatus!$P$14:$P$18</c:f>
              <c:numCache>
                <c:formatCode>0%</c:formatCode>
                <c:ptCount val="5"/>
                <c:pt idx="0">
                  <c:v>0.30476190476190479</c:v>
                </c:pt>
                <c:pt idx="1">
                  <c:v>0.28755364806866951</c:v>
                </c:pt>
                <c:pt idx="2">
                  <c:v>0.29411764705882354</c:v>
                </c:pt>
                <c:pt idx="3">
                  <c:v>0.29347826086956524</c:v>
                </c:pt>
                <c:pt idx="4">
                  <c:v>0.29629629629629628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AF1-465E-8141-9589B907E4DD}"/>
            </c:ext>
          </c:extLst>
        </c:ser>
        <c:ser>
          <c:idx val="3"/>
          <c:order val="3"/>
          <c:tx>
            <c:strRef>
              <c:f>HealthStatus!$Q$13</c:f>
              <c:strCache>
                <c:ptCount val="1"/>
                <c:pt idx="0">
                  <c:v>Fair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HealthStatus!$M$14:$M$18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or more</c:v>
                </c:pt>
              </c:strCache>
            </c:strRef>
          </c:cat>
          <c:val>
            <c:numRef>
              <c:f>HealthStatus!$Q$14:$Q$18</c:f>
              <c:numCache>
                <c:formatCode>0%</c:formatCode>
                <c:ptCount val="5"/>
                <c:pt idx="0">
                  <c:v>7.6190476190476197E-2</c:v>
                </c:pt>
                <c:pt idx="1">
                  <c:v>9.012875536480687E-2</c:v>
                </c:pt>
                <c:pt idx="2">
                  <c:v>5.8823529411764705E-2</c:v>
                </c:pt>
                <c:pt idx="3">
                  <c:v>5.434782608695652E-2</c:v>
                </c:pt>
                <c:pt idx="4">
                  <c:v>7.407407407407407E-2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AF1-465E-8141-9589B907E4DD}"/>
            </c:ext>
          </c:extLst>
        </c:ser>
        <c:ser>
          <c:idx val="4"/>
          <c:order val="4"/>
          <c:tx>
            <c:strRef>
              <c:f>HealthStatus!$R$13</c:f>
              <c:strCache>
                <c:ptCount val="1"/>
                <c:pt idx="0">
                  <c:v>Poor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HealthStatus!$M$14:$M$18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or more</c:v>
                </c:pt>
              </c:strCache>
            </c:strRef>
          </c:cat>
          <c:val>
            <c:numRef>
              <c:f>HealthStatus!$R$14:$R$18</c:f>
              <c:numCache>
                <c:formatCode>0%</c:formatCode>
                <c:ptCount val="5"/>
                <c:pt idx="0">
                  <c:v>1.9047619047619049E-2</c:v>
                </c:pt>
                <c:pt idx="1">
                  <c:v>4.2918454935622317E-3</c:v>
                </c:pt>
                <c:pt idx="2">
                  <c:v>1.680672268907563E-2</c:v>
                </c:pt>
                <c:pt idx="3">
                  <c:v>1.0869565217391304E-2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AF1-465E-8141-9589B907E4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4653488"/>
        <c:axId val="194653880"/>
      </c:barChart>
      <c:catAx>
        <c:axId val="194653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653880"/>
        <c:crosses val="autoZero"/>
        <c:auto val="1"/>
        <c:lblAlgn val="ctr"/>
        <c:lblOffset val="100"/>
        <c:noMultiLvlLbl val="0"/>
      </c:catAx>
      <c:valAx>
        <c:axId val="194653880"/>
        <c:scaling>
          <c:orientation val="minMax"/>
          <c:max val="0.6000000000000000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65348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84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Stress in a Typical Weekday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4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weekday!$N$13</c:f>
              <c:strCache>
                <c:ptCount val="1"/>
                <c:pt idx="0">
                  <c:v>Very stressful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weekday!$M$14:$M$18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or more</c:v>
                </c:pt>
              </c:strCache>
            </c:strRef>
          </c:cat>
          <c:val>
            <c:numRef>
              <c:f>weekday!$N$14:$N$18</c:f>
              <c:numCache>
                <c:formatCode>0%</c:formatCode>
                <c:ptCount val="5"/>
                <c:pt idx="0">
                  <c:v>5.7142857142857141E-2</c:v>
                </c:pt>
                <c:pt idx="1">
                  <c:v>4.3103448275862072E-2</c:v>
                </c:pt>
                <c:pt idx="2">
                  <c:v>2.5210084033613446E-2</c:v>
                </c:pt>
                <c:pt idx="3">
                  <c:v>6.6666666666666666E-2</c:v>
                </c:pt>
                <c:pt idx="4">
                  <c:v>0.18518518518518517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875-4DFD-A616-A411B663C479}"/>
            </c:ext>
          </c:extLst>
        </c:ser>
        <c:ser>
          <c:idx val="1"/>
          <c:order val="1"/>
          <c:tx>
            <c:strRef>
              <c:f>weekday!$O$13</c:f>
              <c:strCache>
                <c:ptCount val="1"/>
                <c:pt idx="0">
                  <c:v>Somewhat stressful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weekday!$M$14:$M$18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or more</c:v>
                </c:pt>
              </c:strCache>
            </c:strRef>
          </c:cat>
          <c:val>
            <c:numRef>
              <c:f>weekday!$O$14:$O$18</c:f>
              <c:numCache>
                <c:formatCode>0%</c:formatCode>
                <c:ptCount val="5"/>
                <c:pt idx="0">
                  <c:v>0.23809523809523808</c:v>
                </c:pt>
                <c:pt idx="1">
                  <c:v>0.28017241379310343</c:v>
                </c:pt>
                <c:pt idx="2">
                  <c:v>0.35294117647058826</c:v>
                </c:pt>
                <c:pt idx="3">
                  <c:v>0.32222222222222224</c:v>
                </c:pt>
                <c:pt idx="4">
                  <c:v>0.40740740740740738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875-4DFD-A616-A411B663C479}"/>
            </c:ext>
          </c:extLst>
        </c:ser>
        <c:ser>
          <c:idx val="2"/>
          <c:order val="2"/>
          <c:tx>
            <c:strRef>
              <c:f>weekday!$P$13</c:f>
              <c:strCache>
                <c:ptCount val="1"/>
                <c:pt idx="0">
                  <c:v>A bit stressful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weekday!$M$14:$M$18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or more</c:v>
                </c:pt>
              </c:strCache>
            </c:strRef>
          </c:cat>
          <c:val>
            <c:numRef>
              <c:f>weekday!$P$14:$P$18</c:f>
              <c:numCache>
                <c:formatCode>0%</c:formatCode>
                <c:ptCount val="5"/>
                <c:pt idx="0">
                  <c:v>0.32380952380952382</c:v>
                </c:pt>
                <c:pt idx="1">
                  <c:v>0.34051724137931033</c:v>
                </c:pt>
                <c:pt idx="2">
                  <c:v>0.36134453781512604</c:v>
                </c:pt>
                <c:pt idx="3">
                  <c:v>0.41111111111111109</c:v>
                </c:pt>
                <c:pt idx="4">
                  <c:v>0.37037037037037035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875-4DFD-A616-A411B663C479}"/>
            </c:ext>
          </c:extLst>
        </c:ser>
        <c:ser>
          <c:idx val="3"/>
          <c:order val="3"/>
          <c:tx>
            <c:strRef>
              <c:f>weekday!$Q$13</c:f>
              <c:strCache>
                <c:ptCount val="1"/>
                <c:pt idx="0">
                  <c:v>Not very stressful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weekday!$M$14:$M$18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or more</c:v>
                </c:pt>
              </c:strCache>
            </c:strRef>
          </c:cat>
          <c:val>
            <c:numRef>
              <c:f>weekday!$Q$14:$Q$18</c:f>
              <c:numCache>
                <c:formatCode>0%</c:formatCode>
                <c:ptCount val="5"/>
                <c:pt idx="0">
                  <c:v>0.26666666666666666</c:v>
                </c:pt>
                <c:pt idx="1">
                  <c:v>0.25</c:v>
                </c:pt>
                <c:pt idx="2">
                  <c:v>0.25210084033613445</c:v>
                </c:pt>
                <c:pt idx="3">
                  <c:v>0.17777777777777778</c:v>
                </c:pt>
                <c:pt idx="4">
                  <c:v>3.7037037037037035E-2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875-4DFD-A616-A411B663C479}"/>
            </c:ext>
          </c:extLst>
        </c:ser>
        <c:ser>
          <c:idx val="4"/>
          <c:order val="4"/>
          <c:tx>
            <c:strRef>
              <c:f>weekday!$R$13</c:f>
              <c:strCache>
                <c:ptCount val="1"/>
                <c:pt idx="0">
                  <c:v>Not at all stressful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weekday!$M$14:$M$18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or more</c:v>
                </c:pt>
              </c:strCache>
            </c:strRef>
          </c:cat>
          <c:val>
            <c:numRef>
              <c:f>weekday!$R$14:$R$18</c:f>
              <c:numCache>
                <c:formatCode>0%</c:formatCode>
                <c:ptCount val="5"/>
                <c:pt idx="0">
                  <c:v>0.11428571428571428</c:v>
                </c:pt>
                <c:pt idx="1">
                  <c:v>8.6206896551724144E-2</c:v>
                </c:pt>
                <c:pt idx="2">
                  <c:v>8.4033613445378148E-3</c:v>
                </c:pt>
                <c:pt idx="3">
                  <c:v>2.2222222222222223E-2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875-4DFD-A616-A411B663C4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94654664"/>
        <c:axId val="194655056"/>
      </c:barChart>
      <c:catAx>
        <c:axId val="194654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655056"/>
        <c:crosses val="autoZero"/>
        <c:auto val="1"/>
        <c:lblAlgn val="ctr"/>
        <c:lblOffset val="100"/>
        <c:noMultiLvlLbl val="0"/>
      </c:catAx>
      <c:valAx>
        <c:axId val="1946550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65466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How </a:t>
            </a:r>
            <a:r>
              <a:rPr lang="en-US" dirty="0" smtClean="0"/>
              <a:t>would you describe a typical weekday?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Sheet2!$A$20</c:f>
              <c:strCache>
                <c:ptCount val="1"/>
                <c:pt idx="0">
                  <c:v>Very stressful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Sheet2!$C$19</c:f>
              <c:strCache>
                <c:ptCount val="1"/>
                <c:pt idx="0">
                  <c:v>Percentage of Respondants </c:v>
                </c:pt>
              </c:strCache>
            </c:strRef>
          </c:cat>
          <c:val>
            <c:numRef>
              <c:f>Sheet2!$C$20</c:f>
              <c:numCache>
                <c:formatCode>0%</c:formatCode>
                <c:ptCount val="1"/>
                <c:pt idx="0">
                  <c:v>5.1546391752577317E-2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B8B-4C0F-9B78-353034E8A196}"/>
            </c:ext>
          </c:extLst>
        </c:ser>
        <c:ser>
          <c:idx val="1"/>
          <c:order val="1"/>
          <c:tx>
            <c:strRef>
              <c:f>Sheet2!$A$21</c:f>
              <c:strCache>
                <c:ptCount val="1"/>
                <c:pt idx="0">
                  <c:v>Somewhat stressful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Sheet2!$C$19</c:f>
              <c:strCache>
                <c:ptCount val="1"/>
                <c:pt idx="0">
                  <c:v>Percentage of Respondants </c:v>
                </c:pt>
              </c:strCache>
            </c:strRef>
          </c:cat>
          <c:val>
            <c:numRef>
              <c:f>Sheet2!$C$21</c:f>
              <c:numCache>
                <c:formatCode>0%</c:formatCode>
                <c:ptCount val="1"/>
                <c:pt idx="0">
                  <c:v>0.29553264604810997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B8B-4C0F-9B78-353034E8A196}"/>
            </c:ext>
          </c:extLst>
        </c:ser>
        <c:ser>
          <c:idx val="2"/>
          <c:order val="2"/>
          <c:tx>
            <c:strRef>
              <c:f>Sheet2!$A$22</c:f>
              <c:strCache>
                <c:ptCount val="1"/>
                <c:pt idx="0">
                  <c:v>A bit stressful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Sheet2!$C$19</c:f>
              <c:strCache>
                <c:ptCount val="1"/>
                <c:pt idx="0">
                  <c:v>Percentage of Respondants </c:v>
                </c:pt>
              </c:strCache>
            </c:strRef>
          </c:cat>
          <c:val>
            <c:numRef>
              <c:f>Sheet2!$C$22</c:f>
              <c:numCache>
                <c:formatCode>0%</c:formatCode>
                <c:ptCount val="1"/>
                <c:pt idx="0">
                  <c:v>0.35051546391752575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B8B-4C0F-9B78-353034E8A196}"/>
            </c:ext>
          </c:extLst>
        </c:ser>
        <c:ser>
          <c:idx val="3"/>
          <c:order val="3"/>
          <c:tx>
            <c:strRef>
              <c:f>Sheet2!$A$23</c:f>
              <c:strCache>
                <c:ptCount val="1"/>
                <c:pt idx="0">
                  <c:v>Not very stressful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Sheet2!$C$19</c:f>
              <c:strCache>
                <c:ptCount val="1"/>
                <c:pt idx="0">
                  <c:v>Percentage of Respondants </c:v>
                </c:pt>
              </c:strCache>
            </c:strRef>
          </c:cat>
          <c:val>
            <c:numRef>
              <c:f>Sheet2!$C$23</c:f>
              <c:numCache>
                <c:formatCode>0%</c:formatCode>
                <c:ptCount val="1"/>
                <c:pt idx="0">
                  <c:v>0.23367697594501718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B8B-4C0F-9B78-353034E8A196}"/>
            </c:ext>
          </c:extLst>
        </c:ser>
        <c:ser>
          <c:idx val="4"/>
          <c:order val="4"/>
          <c:tx>
            <c:strRef>
              <c:f>Sheet2!$A$24</c:f>
              <c:strCache>
                <c:ptCount val="1"/>
                <c:pt idx="0">
                  <c:v>Not at all stressful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Sheet2!$C$19</c:f>
              <c:strCache>
                <c:ptCount val="1"/>
                <c:pt idx="0">
                  <c:v>Percentage of Respondants </c:v>
                </c:pt>
              </c:strCache>
            </c:strRef>
          </c:cat>
          <c:val>
            <c:numRef>
              <c:f>Sheet2!$C$24</c:f>
              <c:numCache>
                <c:formatCode>0%</c:formatCode>
                <c:ptCount val="1"/>
                <c:pt idx="0">
                  <c:v>6.0137457044673541E-2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B8B-4C0F-9B78-353034E8A19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51072336"/>
        <c:axId val="251071552"/>
      </c:barChart>
      <c:catAx>
        <c:axId val="2510723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51071552"/>
        <c:crosses val="autoZero"/>
        <c:auto val="1"/>
        <c:lblAlgn val="ctr"/>
        <c:lblOffset val="100"/>
        <c:noMultiLvlLbl val="0"/>
      </c:catAx>
      <c:valAx>
        <c:axId val="251071552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/>
                  <a:t>Percentage of Respondents</a:t>
                </a:r>
              </a:p>
            </c:rich>
          </c:tx>
          <c:layout>
            <c:manualLayout>
              <c:xMode val="edge"/>
              <c:yMode val="edge"/>
              <c:x val="6.7341002514872086E-2"/>
              <c:y val="0.1961911059650630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crossAx val="251072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323358010726082E-2"/>
          <c:y val="0.82340109476778656"/>
          <c:w val="0.97794957480357947"/>
          <c:h val="0.118527577772418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How would you describe your level of physical activity in a given week? 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Sheet2!$C$28</c:f>
              <c:strCache>
                <c:ptCount val="1"/>
                <c:pt idx="0">
                  <c:v>Percentage of Respondants 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860-43AD-A46E-5EFDFDC5D06F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860-43AD-A46E-5EFDFDC5D06F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860-43AD-A46E-5EFDFDC5D06F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860-43AD-A46E-5EFDFDC5D06F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860-43AD-A46E-5EFDFDC5D06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Sheet2!$A$30:$A$34</c:f>
              <c:strCache>
                <c:ptCount val="5"/>
                <c:pt idx="0">
                  <c:v>Not at all physically active</c:v>
                </c:pt>
                <c:pt idx="1">
                  <c:v>Not very physically active</c:v>
                </c:pt>
                <c:pt idx="2">
                  <c:v>A bit physically active</c:v>
                </c:pt>
                <c:pt idx="3">
                  <c:v>Moderately physically active</c:v>
                </c:pt>
                <c:pt idx="4">
                  <c:v>Very physically active</c:v>
                </c:pt>
              </c:strCache>
            </c:strRef>
          </c:cat>
          <c:val>
            <c:numRef>
              <c:f>Sheet2!$C$30:$C$34</c:f>
              <c:numCache>
                <c:formatCode>0%</c:formatCode>
                <c:ptCount val="5"/>
                <c:pt idx="0">
                  <c:v>0.02</c:v>
                </c:pt>
                <c:pt idx="1">
                  <c:v>0.16</c:v>
                </c:pt>
                <c:pt idx="2">
                  <c:v>0.25734024179620035</c:v>
                </c:pt>
                <c:pt idx="3">
                  <c:v>0.42659758203799653</c:v>
                </c:pt>
                <c:pt idx="4">
                  <c:v>0.13126079447322972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0860-43AD-A46E-5EFDFDC5D06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8602688"/>
        <c:axId val="108603080"/>
      </c:barChart>
      <c:catAx>
        <c:axId val="1086026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8603080"/>
        <c:crosses val="autoZero"/>
        <c:auto val="1"/>
        <c:lblAlgn val="ctr"/>
        <c:lblOffset val="100"/>
        <c:noMultiLvlLbl val="0"/>
      </c:catAx>
      <c:valAx>
        <c:axId val="108603080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Percentage of Respondents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crossAx val="108602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7715395704715054E-2"/>
          <c:y val="0.76070502838048737"/>
          <c:w val="0.94173409371687"/>
          <c:h val="0.207031908254348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Physical Activity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Activity!$N$17</c:f>
              <c:strCache>
                <c:ptCount val="1"/>
                <c:pt idx="0">
                  <c:v>Very physically active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Activity!$M$18:$M$27</c:f>
              <c:strCache>
                <c:ptCount val="10"/>
                <c:pt idx="0">
                  <c:v>15 to 24 years</c:v>
                </c:pt>
                <c:pt idx="1">
                  <c:v>25 to 29 years</c:v>
                </c:pt>
                <c:pt idx="2">
                  <c:v>30 to 34 years</c:v>
                </c:pt>
                <c:pt idx="3">
                  <c:v>35 to 39 years</c:v>
                </c:pt>
                <c:pt idx="4">
                  <c:v>40 to 44 years</c:v>
                </c:pt>
                <c:pt idx="5">
                  <c:v>45 to 49 years</c:v>
                </c:pt>
                <c:pt idx="6">
                  <c:v>50 to 54 years</c:v>
                </c:pt>
                <c:pt idx="7">
                  <c:v>55 to 59 years</c:v>
                </c:pt>
                <c:pt idx="8">
                  <c:v>60 to 64 years</c:v>
                </c:pt>
                <c:pt idx="9">
                  <c:v>65 and above</c:v>
                </c:pt>
              </c:strCache>
            </c:strRef>
          </c:cat>
          <c:val>
            <c:numRef>
              <c:f>Activity!$N$18:$N$27</c:f>
              <c:numCache>
                <c:formatCode>0%</c:formatCode>
                <c:ptCount val="10"/>
                <c:pt idx="0">
                  <c:v>8.0645161290322578E-2</c:v>
                </c:pt>
                <c:pt idx="1">
                  <c:v>0.16438356164383561</c:v>
                </c:pt>
                <c:pt idx="2">
                  <c:v>0.18965517241379309</c:v>
                </c:pt>
                <c:pt idx="3">
                  <c:v>0.1875</c:v>
                </c:pt>
                <c:pt idx="4">
                  <c:v>0.10204081632653061</c:v>
                </c:pt>
                <c:pt idx="5">
                  <c:v>0.16071428571428573</c:v>
                </c:pt>
                <c:pt idx="6">
                  <c:v>9.2592592592592587E-2</c:v>
                </c:pt>
                <c:pt idx="7">
                  <c:v>8.4745762711864403E-2</c:v>
                </c:pt>
                <c:pt idx="8">
                  <c:v>0.11904761904761904</c:v>
                </c:pt>
                <c:pt idx="9">
                  <c:v>0.1111111111111111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3B3-4E7D-93E4-78318FE380F8}"/>
            </c:ext>
          </c:extLst>
        </c:ser>
        <c:ser>
          <c:idx val="1"/>
          <c:order val="1"/>
          <c:tx>
            <c:strRef>
              <c:f>Activity!$O$17</c:f>
              <c:strCache>
                <c:ptCount val="1"/>
                <c:pt idx="0">
                  <c:v>Moderately physically active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Activity!$M$18:$M$27</c:f>
              <c:strCache>
                <c:ptCount val="10"/>
                <c:pt idx="0">
                  <c:v>15 to 24 years</c:v>
                </c:pt>
                <c:pt idx="1">
                  <c:v>25 to 29 years</c:v>
                </c:pt>
                <c:pt idx="2">
                  <c:v>30 to 34 years</c:v>
                </c:pt>
                <c:pt idx="3">
                  <c:v>35 to 39 years</c:v>
                </c:pt>
                <c:pt idx="4">
                  <c:v>40 to 44 years</c:v>
                </c:pt>
                <c:pt idx="5">
                  <c:v>45 to 49 years</c:v>
                </c:pt>
                <c:pt idx="6">
                  <c:v>50 to 54 years</c:v>
                </c:pt>
                <c:pt idx="7">
                  <c:v>55 to 59 years</c:v>
                </c:pt>
                <c:pt idx="8">
                  <c:v>60 to 64 years</c:v>
                </c:pt>
                <c:pt idx="9">
                  <c:v>65 and above</c:v>
                </c:pt>
              </c:strCache>
            </c:strRef>
          </c:cat>
          <c:val>
            <c:numRef>
              <c:f>Activity!$O$18:$O$27</c:f>
              <c:numCache>
                <c:formatCode>0%</c:formatCode>
                <c:ptCount val="10"/>
                <c:pt idx="0">
                  <c:v>0.38709677419354838</c:v>
                </c:pt>
                <c:pt idx="1">
                  <c:v>0.50684931506849318</c:v>
                </c:pt>
                <c:pt idx="2">
                  <c:v>0.32758620689655171</c:v>
                </c:pt>
                <c:pt idx="3">
                  <c:v>0.453125</c:v>
                </c:pt>
                <c:pt idx="4">
                  <c:v>0.48979591836734693</c:v>
                </c:pt>
                <c:pt idx="5">
                  <c:v>0.4107142857142857</c:v>
                </c:pt>
                <c:pt idx="6">
                  <c:v>0.33333333333333331</c:v>
                </c:pt>
                <c:pt idx="7">
                  <c:v>0.40677966101694918</c:v>
                </c:pt>
                <c:pt idx="8">
                  <c:v>0.47619047619047616</c:v>
                </c:pt>
                <c:pt idx="9">
                  <c:v>0.62962962962962965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3B3-4E7D-93E4-78318FE380F8}"/>
            </c:ext>
          </c:extLst>
        </c:ser>
        <c:ser>
          <c:idx val="2"/>
          <c:order val="2"/>
          <c:tx>
            <c:strRef>
              <c:f>Activity!$P$17</c:f>
              <c:strCache>
                <c:ptCount val="1"/>
                <c:pt idx="0">
                  <c:v>A bit physically active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Activity!$M$18:$M$27</c:f>
              <c:strCache>
                <c:ptCount val="10"/>
                <c:pt idx="0">
                  <c:v>15 to 24 years</c:v>
                </c:pt>
                <c:pt idx="1">
                  <c:v>25 to 29 years</c:v>
                </c:pt>
                <c:pt idx="2">
                  <c:v>30 to 34 years</c:v>
                </c:pt>
                <c:pt idx="3">
                  <c:v>35 to 39 years</c:v>
                </c:pt>
                <c:pt idx="4">
                  <c:v>40 to 44 years</c:v>
                </c:pt>
                <c:pt idx="5">
                  <c:v>45 to 49 years</c:v>
                </c:pt>
                <c:pt idx="6">
                  <c:v>50 to 54 years</c:v>
                </c:pt>
                <c:pt idx="7">
                  <c:v>55 to 59 years</c:v>
                </c:pt>
                <c:pt idx="8">
                  <c:v>60 to 64 years</c:v>
                </c:pt>
                <c:pt idx="9">
                  <c:v>65 and above</c:v>
                </c:pt>
              </c:strCache>
            </c:strRef>
          </c:cat>
          <c:val>
            <c:numRef>
              <c:f>Activity!$P$18:$P$27</c:f>
              <c:numCache>
                <c:formatCode>0%</c:formatCode>
                <c:ptCount val="10"/>
                <c:pt idx="0">
                  <c:v>0.25806451612903225</c:v>
                </c:pt>
                <c:pt idx="1">
                  <c:v>0.20547945205479451</c:v>
                </c:pt>
                <c:pt idx="2">
                  <c:v>0.34482758620689657</c:v>
                </c:pt>
                <c:pt idx="3">
                  <c:v>0.234375</c:v>
                </c:pt>
                <c:pt idx="4">
                  <c:v>0.26530612244897961</c:v>
                </c:pt>
                <c:pt idx="5">
                  <c:v>0.25</c:v>
                </c:pt>
                <c:pt idx="6">
                  <c:v>0.31481481481481483</c:v>
                </c:pt>
                <c:pt idx="7">
                  <c:v>0.32203389830508472</c:v>
                </c:pt>
                <c:pt idx="8">
                  <c:v>0.19047619047619047</c:v>
                </c:pt>
                <c:pt idx="9">
                  <c:v>0.14814814814814814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3B3-4E7D-93E4-78318FE380F8}"/>
            </c:ext>
          </c:extLst>
        </c:ser>
        <c:ser>
          <c:idx val="3"/>
          <c:order val="3"/>
          <c:tx>
            <c:strRef>
              <c:f>Activity!$Q$17</c:f>
              <c:strCache>
                <c:ptCount val="1"/>
                <c:pt idx="0">
                  <c:v>Not very physically active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Activity!$M$18:$M$27</c:f>
              <c:strCache>
                <c:ptCount val="10"/>
                <c:pt idx="0">
                  <c:v>15 to 24 years</c:v>
                </c:pt>
                <c:pt idx="1">
                  <c:v>25 to 29 years</c:v>
                </c:pt>
                <c:pt idx="2">
                  <c:v>30 to 34 years</c:v>
                </c:pt>
                <c:pt idx="3">
                  <c:v>35 to 39 years</c:v>
                </c:pt>
                <c:pt idx="4">
                  <c:v>40 to 44 years</c:v>
                </c:pt>
                <c:pt idx="5">
                  <c:v>45 to 49 years</c:v>
                </c:pt>
                <c:pt idx="6">
                  <c:v>50 to 54 years</c:v>
                </c:pt>
                <c:pt idx="7">
                  <c:v>55 to 59 years</c:v>
                </c:pt>
                <c:pt idx="8">
                  <c:v>60 to 64 years</c:v>
                </c:pt>
                <c:pt idx="9">
                  <c:v>65 and above</c:v>
                </c:pt>
              </c:strCache>
            </c:strRef>
          </c:cat>
          <c:val>
            <c:numRef>
              <c:f>Activity!$Q$18:$Q$27</c:f>
              <c:numCache>
                <c:formatCode>0%</c:formatCode>
                <c:ptCount val="10"/>
                <c:pt idx="0">
                  <c:v>0.27419354838709675</c:v>
                </c:pt>
                <c:pt idx="1">
                  <c:v>0.1095890410958904</c:v>
                </c:pt>
                <c:pt idx="2">
                  <c:v>0.13793103448275862</c:v>
                </c:pt>
                <c:pt idx="3">
                  <c:v>0.125</c:v>
                </c:pt>
                <c:pt idx="4">
                  <c:v>0.12244897959183673</c:v>
                </c:pt>
                <c:pt idx="5">
                  <c:v>0.16071428571428573</c:v>
                </c:pt>
                <c:pt idx="6">
                  <c:v>0.22222222222222221</c:v>
                </c:pt>
                <c:pt idx="7">
                  <c:v>0.15254237288135594</c:v>
                </c:pt>
                <c:pt idx="8">
                  <c:v>0.16666666666666666</c:v>
                </c:pt>
                <c:pt idx="9">
                  <c:v>3.7037037037037035E-2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3B3-4E7D-93E4-78318FE380F8}"/>
            </c:ext>
          </c:extLst>
        </c:ser>
        <c:ser>
          <c:idx val="4"/>
          <c:order val="4"/>
          <c:tx>
            <c:strRef>
              <c:f>Activity!$R$17</c:f>
              <c:strCache>
                <c:ptCount val="1"/>
                <c:pt idx="0">
                  <c:v>Not at all physically active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Activity!$M$18:$M$27</c:f>
              <c:strCache>
                <c:ptCount val="10"/>
                <c:pt idx="0">
                  <c:v>15 to 24 years</c:v>
                </c:pt>
                <c:pt idx="1">
                  <c:v>25 to 29 years</c:v>
                </c:pt>
                <c:pt idx="2">
                  <c:v>30 to 34 years</c:v>
                </c:pt>
                <c:pt idx="3">
                  <c:v>35 to 39 years</c:v>
                </c:pt>
                <c:pt idx="4">
                  <c:v>40 to 44 years</c:v>
                </c:pt>
                <c:pt idx="5">
                  <c:v>45 to 49 years</c:v>
                </c:pt>
                <c:pt idx="6">
                  <c:v>50 to 54 years</c:v>
                </c:pt>
                <c:pt idx="7">
                  <c:v>55 to 59 years</c:v>
                </c:pt>
                <c:pt idx="8">
                  <c:v>60 to 64 years</c:v>
                </c:pt>
                <c:pt idx="9">
                  <c:v>65 and above</c:v>
                </c:pt>
              </c:strCache>
            </c:strRef>
          </c:cat>
          <c:val>
            <c:numRef>
              <c:f>Activity!$R$18:$R$27</c:f>
              <c:numCache>
                <c:formatCode>0%</c:formatCode>
                <c:ptCount val="10"/>
                <c:pt idx="0">
                  <c:v>0</c:v>
                </c:pt>
                <c:pt idx="1">
                  <c:v>1.3698630136986301E-2</c:v>
                </c:pt>
                <c:pt idx="2">
                  <c:v>0</c:v>
                </c:pt>
                <c:pt idx="3">
                  <c:v>0</c:v>
                </c:pt>
                <c:pt idx="4">
                  <c:v>2.0408163265306121E-2</c:v>
                </c:pt>
                <c:pt idx="5">
                  <c:v>1.7857142857142856E-2</c:v>
                </c:pt>
                <c:pt idx="6">
                  <c:v>3.7037037037037035E-2</c:v>
                </c:pt>
                <c:pt idx="7">
                  <c:v>3.3898305084745763E-2</c:v>
                </c:pt>
                <c:pt idx="8">
                  <c:v>4.7619047619047616E-2</c:v>
                </c:pt>
                <c:pt idx="9">
                  <c:v>7.407407407407407E-2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3B3-4E7D-93E4-78318FE380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1508600"/>
        <c:axId val="191508992"/>
      </c:barChart>
      <c:catAx>
        <c:axId val="191508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508992"/>
        <c:crosses val="autoZero"/>
        <c:auto val="1"/>
        <c:lblAlgn val="ctr"/>
        <c:lblOffset val="100"/>
        <c:noMultiLvlLbl val="0"/>
      </c:catAx>
      <c:valAx>
        <c:axId val="191508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50860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5125635598915021E-2"/>
          <c:y val="0.85991171949600964"/>
          <c:w val="0.90755870415536488"/>
          <c:h val="0.10655317542127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Health Status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'Health status'!$N$19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'Health status'!$M$20:$M$29</c:f>
              <c:strCache>
                <c:ptCount val="10"/>
                <c:pt idx="0">
                  <c:v>15 to 24 years</c:v>
                </c:pt>
                <c:pt idx="1">
                  <c:v>25 to 29 years</c:v>
                </c:pt>
                <c:pt idx="2">
                  <c:v>30 to 34 years</c:v>
                </c:pt>
                <c:pt idx="3">
                  <c:v>35 to 39 years</c:v>
                </c:pt>
                <c:pt idx="4">
                  <c:v>40 to 44 years</c:v>
                </c:pt>
                <c:pt idx="5">
                  <c:v>45 to 49 years</c:v>
                </c:pt>
                <c:pt idx="6">
                  <c:v>50 to 54 years</c:v>
                </c:pt>
                <c:pt idx="7">
                  <c:v>55 to 59 years</c:v>
                </c:pt>
                <c:pt idx="8">
                  <c:v>60 to 64 years</c:v>
                </c:pt>
                <c:pt idx="9">
                  <c:v>65 and above</c:v>
                </c:pt>
              </c:strCache>
            </c:strRef>
          </c:cat>
          <c:val>
            <c:numRef>
              <c:f>'Health status'!$N$20:$N$29</c:f>
              <c:numCache>
                <c:formatCode>0%</c:formatCode>
                <c:ptCount val="10"/>
                <c:pt idx="0">
                  <c:v>0.11290322580645161</c:v>
                </c:pt>
                <c:pt idx="1">
                  <c:v>0.28000000000000003</c:v>
                </c:pt>
                <c:pt idx="2">
                  <c:v>0.18965517241379309</c:v>
                </c:pt>
                <c:pt idx="3">
                  <c:v>0.28125</c:v>
                </c:pt>
                <c:pt idx="4">
                  <c:v>0.18</c:v>
                </c:pt>
                <c:pt idx="5">
                  <c:v>0.17857142857142858</c:v>
                </c:pt>
                <c:pt idx="6">
                  <c:v>0.20370370370370369</c:v>
                </c:pt>
                <c:pt idx="7">
                  <c:v>0.18333333333333332</c:v>
                </c:pt>
                <c:pt idx="8">
                  <c:v>0.12195121951219512</c:v>
                </c:pt>
                <c:pt idx="9">
                  <c:v>0.40740740740740738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8BD-4B74-8F56-4D2A460E7E15}"/>
            </c:ext>
          </c:extLst>
        </c:ser>
        <c:ser>
          <c:idx val="1"/>
          <c:order val="1"/>
          <c:tx>
            <c:strRef>
              <c:f>'Health status'!$O$19</c:f>
              <c:strCache>
                <c:ptCount val="1"/>
                <c:pt idx="0">
                  <c:v>Very Good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'Health status'!$M$20:$M$29</c:f>
              <c:strCache>
                <c:ptCount val="10"/>
                <c:pt idx="0">
                  <c:v>15 to 24 years</c:v>
                </c:pt>
                <c:pt idx="1">
                  <c:v>25 to 29 years</c:v>
                </c:pt>
                <c:pt idx="2">
                  <c:v>30 to 34 years</c:v>
                </c:pt>
                <c:pt idx="3">
                  <c:v>35 to 39 years</c:v>
                </c:pt>
                <c:pt idx="4">
                  <c:v>40 to 44 years</c:v>
                </c:pt>
                <c:pt idx="5">
                  <c:v>45 to 49 years</c:v>
                </c:pt>
                <c:pt idx="6">
                  <c:v>50 to 54 years</c:v>
                </c:pt>
                <c:pt idx="7">
                  <c:v>55 to 59 years</c:v>
                </c:pt>
                <c:pt idx="8">
                  <c:v>60 to 64 years</c:v>
                </c:pt>
                <c:pt idx="9">
                  <c:v>65 and above</c:v>
                </c:pt>
              </c:strCache>
            </c:strRef>
          </c:cat>
          <c:val>
            <c:numRef>
              <c:f>'Health status'!$O$20:$O$29</c:f>
              <c:numCache>
                <c:formatCode>0%</c:formatCode>
                <c:ptCount val="10"/>
                <c:pt idx="0">
                  <c:v>0.40322580645161288</c:v>
                </c:pt>
                <c:pt idx="1">
                  <c:v>0.37333333333333335</c:v>
                </c:pt>
                <c:pt idx="2">
                  <c:v>0.36206896551724138</c:v>
                </c:pt>
                <c:pt idx="3">
                  <c:v>0.4375</c:v>
                </c:pt>
                <c:pt idx="4">
                  <c:v>0.46</c:v>
                </c:pt>
                <c:pt idx="5">
                  <c:v>0.5178571428571429</c:v>
                </c:pt>
                <c:pt idx="6">
                  <c:v>0.35185185185185186</c:v>
                </c:pt>
                <c:pt idx="7">
                  <c:v>0.35</c:v>
                </c:pt>
                <c:pt idx="8">
                  <c:v>0.58536585365853655</c:v>
                </c:pt>
                <c:pt idx="9">
                  <c:v>0.40740740740740738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8BD-4B74-8F56-4D2A460E7E15}"/>
            </c:ext>
          </c:extLst>
        </c:ser>
        <c:ser>
          <c:idx val="2"/>
          <c:order val="2"/>
          <c:tx>
            <c:strRef>
              <c:f>'Health status'!$P$19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'Health status'!$M$20:$M$29</c:f>
              <c:strCache>
                <c:ptCount val="10"/>
                <c:pt idx="0">
                  <c:v>15 to 24 years</c:v>
                </c:pt>
                <c:pt idx="1">
                  <c:v>25 to 29 years</c:v>
                </c:pt>
                <c:pt idx="2">
                  <c:v>30 to 34 years</c:v>
                </c:pt>
                <c:pt idx="3">
                  <c:v>35 to 39 years</c:v>
                </c:pt>
                <c:pt idx="4">
                  <c:v>40 to 44 years</c:v>
                </c:pt>
                <c:pt idx="5">
                  <c:v>45 to 49 years</c:v>
                </c:pt>
                <c:pt idx="6">
                  <c:v>50 to 54 years</c:v>
                </c:pt>
                <c:pt idx="7">
                  <c:v>55 to 59 years</c:v>
                </c:pt>
                <c:pt idx="8">
                  <c:v>60 to 64 years</c:v>
                </c:pt>
                <c:pt idx="9">
                  <c:v>65 and above</c:v>
                </c:pt>
              </c:strCache>
            </c:strRef>
          </c:cat>
          <c:val>
            <c:numRef>
              <c:f>'Health status'!$P$20:$P$29</c:f>
              <c:numCache>
                <c:formatCode>0%</c:formatCode>
                <c:ptCount val="10"/>
                <c:pt idx="0">
                  <c:v>0.32258064516129031</c:v>
                </c:pt>
                <c:pt idx="1">
                  <c:v>0.25333333333333335</c:v>
                </c:pt>
                <c:pt idx="2">
                  <c:v>0.34482758620689657</c:v>
                </c:pt>
                <c:pt idx="3">
                  <c:v>0.203125</c:v>
                </c:pt>
                <c:pt idx="4">
                  <c:v>0.28000000000000003</c:v>
                </c:pt>
                <c:pt idx="5">
                  <c:v>0.25</c:v>
                </c:pt>
                <c:pt idx="6">
                  <c:v>0.3888888888888889</c:v>
                </c:pt>
                <c:pt idx="7">
                  <c:v>0.41666666666666669</c:v>
                </c:pt>
                <c:pt idx="8">
                  <c:v>0.1951219512195122</c:v>
                </c:pt>
                <c:pt idx="9">
                  <c:v>0.14814814814814814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8BD-4B74-8F56-4D2A460E7E15}"/>
            </c:ext>
          </c:extLst>
        </c:ser>
        <c:ser>
          <c:idx val="3"/>
          <c:order val="3"/>
          <c:tx>
            <c:strRef>
              <c:f>'Health status'!$Q$19</c:f>
              <c:strCache>
                <c:ptCount val="1"/>
                <c:pt idx="0">
                  <c:v>Fair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'Health status'!$M$20:$M$29</c:f>
              <c:strCache>
                <c:ptCount val="10"/>
                <c:pt idx="0">
                  <c:v>15 to 24 years</c:v>
                </c:pt>
                <c:pt idx="1">
                  <c:v>25 to 29 years</c:v>
                </c:pt>
                <c:pt idx="2">
                  <c:v>30 to 34 years</c:v>
                </c:pt>
                <c:pt idx="3">
                  <c:v>35 to 39 years</c:v>
                </c:pt>
                <c:pt idx="4">
                  <c:v>40 to 44 years</c:v>
                </c:pt>
                <c:pt idx="5">
                  <c:v>45 to 49 years</c:v>
                </c:pt>
                <c:pt idx="6">
                  <c:v>50 to 54 years</c:v>
                </c:pt>
                <c:pt idx="7">
                  <c:v>55 to 59 years</c:v>
                </c:pt>
                <c:pt idx="8">
                  <c:v>60 to 64 years</c:v>
                </c:pt>
                <c:pt idx="9">
                  <c:v>65 and above</c:v>
                </c:pt>
              </c:strCache>
            </c:strRef>
          </c:cat>
          <c:val>
            <c:numRef>
              <c:f>'Health status'!$Q$20:$Q$29</c:f>
              <c:numCache>
                <c:formatCode>0%</c:formatCode>
                <c:ptCount val="10"/>
                <c:pt idx="0">
                  <c:v>0.16129032258064516</c:v>
                </c:pt>
                <c:pt idx="1">
                  <c:v>9.3333333333333338E-2</c:v>
                </c:pt>
                <c:pt idx="2">
                  <c:v>6.8965517241379309E-2</c:v>
                </c:pt>
                <c:pt idx="3">
                  <c:v>6.25E-2</c:v>
                </c:pt>
                <c:pt idx="4">
                  <c:v>0.06</c:v>
                </c:pt>
                <c:pt idx="5">
                  <c:v>5.3571428571428568E-2</c:v>
                </c:pt>
                <c:pt idx="6">
                  <c:v>5.5555555555555552E-2</c:v>
                </c:pt>
                <c:pt idx="7">
                  <c:v>0.05</c:v>
                </c:pt>
                <c:pt idx="8">
                  <c:v>4.878048780487805E-2</c:v>
                </c:pt>
                <c:pt idx="9">
                  <c:v>3.7037037037037035E-2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8BD-4B74-8F56-4D2A460E7E15}"/>
            </c:ext>
          </c:extLst>
        </c:ser>
        <c:ser>
          <c:idx val="4"/>
          <c:order val="4"/>
          <c:tx>
            <c:strRef>
              <c:f>'Health status'!$R$19</c:f>
              <c:strCache>
                <c:ptCount val="1"/>
                <c:pt idx="0">
                  <c:v>Poor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'Health status'!$M$20:$M$29</c:f>
              <c:strCache>
                <c:ptCount val="10"/>
                <c:pt idx="0">
                  <c:v>15 to 24 years</c:v>
                </c:pt>
                <c:pt idx="1">
                  <c:v>25 to 29 years</c:v>
                </c:pt>
                <c:pt idx="2">
                  <c:v>30 to 34 years</c:v>
                </c:pt>
                <c:pt idx="3">
                  <c:v>35 to 39 years</c:v>
                </c:pt>
                <c:pt idx="4">
                  <c:v>40 to 44 years</c:v>
                </c:pt>
                <c:pt idx="5">
                  <c:v>45 to 49 years</c:v>
                </c:pt>
                <c:pt idx="6">
                  <c:v>50 to 54 years</c:v>
                </c:pt>
                <c:pt idx="7">
                  <c:v>55 to 59 years</c:v>
                </c:pt>
                <c:pt idx="8">
                  <c:v>60 to 64 years</c:v>
                </c:pt>
                <c:pt idx="9">
                  <c:v>65 and above</c:v>
                </c:pt>
              </c:strCache>
            </c:strRef>
          </c:cat>
          <c:val>
            <c:numRef>
              <c:f>'Health status'!$R$20:$R$29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3.4482758620689655E-2</c:v>
                </c:pt>
                <c:pt idx="3">
                  <c:v>1.5625E-2</c:v>
                </c:pt>
                <c:pt idx="4">
                  <c:v>0.02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4.878048780487805E-2</c:v>
                </c:pt>
                <c:pt idx="9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8BD-4B74-8F56-4D2A460E7E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1509776"/>
        <c:axId val="191510168"/>
      </c:barChart>
      <c:catAx>
        <c:axId val="191509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510168"/>
        <c:crosses val="autoZero"/>
        <c:auto val="1"/>
        <c:lblAlgn val="ctr"/>
        <c:lblOffset val="100"/>
        <c:noMultiLvlLbl val="0"/>
      </c:catAx>
      <c:valAx>
        <c:axId val="191510168"/>
        <c:scaling>
          <c:orientation val="minMax"/>
          <c:max val="0.6000000000000000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50977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Happiness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4386457060326631E-2"/>
          <c:y val="0.13750681742432658"/>
          <c:w val="0.88216419439985594"/>
          <c:h val="0.611144847542192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StateofHappiness!$N$19</c:f>
              <c:strCache>
                <c:ptCount val="1"/>
                <c:pt idx="0">
                  <c:v>Happy and interested in life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StateofHappiness!$M$20:$M$29</c:f>
              <c:strCache>
                <c:ptCount val="10"/>
                <c:pt idx="0">
                  <c:v>15 to 24 years</c:v>
                </c:pt>
                <c:pt idx="1">
                  <c:v>25 to 29 years</c:v>
                </c:pt>
                <c:pt idx="2">
                  <c:v>30 to 34 years</c:v>
                </c:pt>
                <c:pt idx="3">
                  <c:v>35 to 39 years</c:v>
                </c:pt>
                <c:pt idx="4">
                  <c:v>40 to 44 years</c:v>
                </c:pt>
                <c:pt idx="5">
                  <c:v>45 to 49 years</c:v>
                </c:pt>
                <c:pt idx="6">
                  <c:v>50 to 54 years</c:v>
                </c:pt>
                <c:pt idx="7">
                  <c:v>55 to 59 years</c:v>
                </c:pt>
                <c:pt idx="8">
                  <c:v>60 to 64 years</c:v>
                </c:pt>
                <c:pt idx="9">
                  <c:v>65 and above</c:v>
                </c:pt>
              </c:strCache>
            </c:strRef>
          </c:cat>
          <c:val>
            <c:numRef>
              <c:f>StateofHappiness!$N$20:$N$29</c:f>
              <c:numCache>
                <c:formatCode>0%</c:formatCode>
                <c:ptCount val="10"/>
                <c:pt idx="0">
                  <c:v>0.38709677419354838</c:v>
                </c:pt>
                <c:pt idx="1">
                  <c:v>0.69444444444444442</c:v>
                </c:pt>
                <c:pt idx="2">
                  <c:v>0.67241379310344829</c:v>
                </c:pt>
                <c:pt idx="3">
                  <c:v>0.7142857142857143</c:v>
                </c:pt>
                <c:pt idx="4">
                  <c:v>0.64</c:v>
                </c:pt>
                <c:pt idx="5">
                  <c:v>0.6071428571428571</c:v>
                </c:pt>
                <c:pt idx="6">
                  <c:v>0.660377358490566</c:v>
                </c:pt>
                <c:pt idx="7">
                  <c:v>0.73333333333333328</c:v>
                </c:pt>
                <c:pt idx="8">
                  <c:v>0.75609756097560976</c:v>
                </c:pt>
                <c:pt idx="9">
                  <c:v>0.88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B46-4EBB-B1C8-D9AA5C27B24F}"/>
            </c:ext>
          </c:extLst>
        </c:ser>
        <c:ser>
          <c:idx val="1"/>
          <c:order val="1"/>
          <c:tx>
            <c:strRef>
              <c:f>StateofHappiness!$O$19</c:f>
              <c:strCache>
                <c:ptCount val="1"/>
                <c:pt idx="0">
                  <c:v>Somewhat happy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StateofHappiness!$M$20:$M$29</c:f>
              <c:strCache>
                <c:ptCount val="10"/>
                <c:pt idx="0">
                  <c:v>15 to 24 years</c:v>
                </c:pt>
                <c:pt idx="1">
                  <c:v>25 to 29 years</c:v>
                </c:pt>
                <c:pt idx="2">
                  <c:v>30 to 34 years</c:v>
                </c:pt>
                <c:pt idx="3">
                  <c:v>35 to 39 years</c:v>
                </c:pt>
                <c:pt idx="4">
                  <c:v>40 to 44 years</c:v>
                </c:pt>
                <c:pt idx="5">
                  <c:v>45 to 49 years</c:v>
                </c:pt>
                <c:pt idx="6">
                  <c:v>50 to 54 years</c:v>
                </c:pt>
                <c:pt idx="7">
                  <c:v>55 to 59 years</c:v>
                </c:pt>
                <c:pt idx="8">
                  <c:v>60 to 64 years</c:v>
                </c:pt>
                <c:pt idx="9">
                  <c:v>65 and above</c:v>
                </c:pt>
              </c:strCache>
            </c:strRef>
          </c:cat>
          <c:val>
            <c:numRef>
              <c:f>StateofHappiness!$O$20:$O$29</c:f>
              <c:numCache>
                <c:formatCode>0%</c:formatCode>
                <c:ptCount val="10"/>
                <c:pt idx="0">
                  <c:v>0.43548387096774194</c:v>
                </c:pt>
                <c:pt idx="1">
                  <c:v>0.22222222222222221</c:v>
                </c:pt>
                <c:pt idx="2">
                  <c:v>0.22413793103448276</c:v>
                </c:pt>
                <c:pt idx="3">
                  <c:v>0.26984126984126983</c:v>
                </c:pt>
                <c:pt idx="4">
                  <c:v>0.24</c:v>
                </c:pt>
                <c:pt idx="5">
                  <c:v>0.30357142857142855</c:v>
                </c:pt>
                <c:pt idx="6">
                  <c:v>0.26415094339622641</c:v>
                </c:pt>
                <c:pt idx="7">
                  <c:v>0.23333333333333334</c:v>
                </c:pt>
                <c:pt idx="8">
                  <c:v>0.17073170731707318</c:v>
                </c:pt>
                <c:pt idx="9">
                  <c:v>0.08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B46-4EBB-B1C8-D9AA5C27B24F}"/>
            </c:ext>
          </c:extLst>
        </c:ser>
        <c:ser>
          <c:idx val="2"/>
          <c:order val="2"/>
          <c:tx>
            <c:strRef>
              <c:f>StateofHappiness!$P$19</c:f>
              <c:strCache>
                <c:ptCount val="1"/>
                <c:pt idx="0">
                  <c:v>Indifferent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StateofHappiness!$M$20:$M$29</c:f>
              <c:strCache>
                <c:ptCount val="10"/>
                <c:pt idx="0">
                  <c:v>15 to 24 years</c:v>
                </c:pt>
                <c:pt idx="1">
                  <c:v>25 to 29 years</c:v>
                </c:pt>
                <c:pt idx="2">
                  <c:v>30 to 34 years</c:v>
                </c:pt>
                <c:pt idx="3">
                  <c:v>35 to 39 years</c:v>
                </c:pt>
                <c:pt idx="4">
                  <c:v>40 to 44 years</c:v>
                </c:pt>
                <c:pt idx="5">
                  <c:v>45 to 49 years</c:v>
                </c:pt>
                <c:pt idx="6">
                  <c:v>50 to 54 years</c:v>
                </c:pt>
                <c:pt idx="7">
                  <c:v>55 to 59 years</c:v>
                </c:pt>
                <c:pt idx="8">
                  <c:v>60 to 64 years</c:v>
                </c:pt>
                <c:pt idx="9">
                  <c:v>65 and above</c:v>
                </c:pt>
              </c:strCache>
            </c:strRef>
          </c:cat>
          <c:val>
            <c:numRef>
              <c:f>StateofHappiness!$P$20:$P$29</c:f>
              <c:numCache>
                <c:formatCode>0%</c:formatCode>
                <c:ptCount val="10"/>
                <c:pt idx="0">
                  <c:v>0.11290322580645161</c:v>
                </c:pt>
                <c:pt idx="1">
                  <c:v>6.9444444444444448E-2</c:v>
                </c:pt>
                <c:pt idx="2">
                  <c:v>0</c:v>
                </c:pt>
                <c:pt idx="3">
                  <c:v>1.5873015873015872E-2</c:v>
                </c:pt>
                <c:pt idx="4">
                  <c:v>0.04</c:v>
                </c:pt>
                <c:pt idx="5">
                  <c:v>5.3571428571428568E-2</c:v>
                </c:pt>
                <c:pt idx="6">
                  <c:v>7.5471698113207544E-2</c:v>
                </c:pt>
                <c:pt idx="7">
                  <c:v>0</c:v>
                </c:pt>
                <c:pt idx="8">
                  <c:v>4.878048780487805E-2</c:v>
                </c:pt>
                <c:pt idx="9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B46-4EBB-B1C8-D9AA5C27B24F}"/>
            </c:ext>
          </c:extLst>
        </c:ser>
        <c:ser>
          <c:idx val="3"/>
          <c:order val="3"/>
          <c:tx>
            <c:strRef>
              <c:f>StateofHappiness!$Q$19</c:f>
              <c:strCache>
                <c:ptCount val="1"/>
                <c:pt idx="0">
                  <c:v>Somewhat unhappy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StateofHappiness!$M$20:$M$29</c:f>
              <c:strCache>
                <c:ptCount val="10"/>
                <c:pt idx="0">
                  <c:v>15 to 24 years</c:v>
                </c:pt>
                <c:pt idx="1">
                  <c:v>25 to 29 years</c:v>
                </c:pt>
                <c:pt idx="2">
                  <c:v>30 to 34 years</c:v>
                </c:pt>
                <c:pt idx="3">
                  <c:v>35 to 39 years</c:v>
                </c:pt>
                <c:pt idx="4">
                  <c:v>40 to 44 years</c:v>
                </c:pt>
                <c:pt idx="5">
                  <c:v>45 to 49 years</c:v>
                </c:pt>
                <c:pt idx="6">
                  <c:v>50 to 54 years</c:v>
                </c:pt>
                <c:pt idx="7">
                  <c:v>55 to 59 years</c:v>
                </c:pt>
                <c:pt idx="8">
                  <c:v>60 to 64 years</c:v>
                </c:pt>
                <c:pt idx="9">
                  <c:v>65 and above</c:v>
                </c:pt>
              </c:strCache>
            </c:strRef>
          </c:cat>
          <c:val>
            <c:numRef>
              <c:f>StateofHappiness!$Q$20:$Q$29</c:f>
              <c:numCache>
                <c:formatCode>0%</c:formatCode>
                <c:ptCount val="10"/>
                <c:pt idx="0">
                  <c:v>6.4516129032258063E-2</c:v>
                </c:pt>
                <c:pt idx="1">
                  <c:v>0</c:v>
                </c:pt>
                <c:pt idx="2">
                  <c:v>8.6206896551724144E-2</c:v>
                </c:pt>
                <c:pt idx="3">
                  <c:v>0</c:v>
                </c:pt>
                <c:pt idx="4">
                  <c:v>0.04</c:v>
                </c:pt>
                <c:pt idx="5">
                  <c:v>1.7857142857142856E-2</c:v>
                </c:pt>
                <c:pt idx="6">
                  <c:v>0</c:v>
                </c:pt>
                <c:pt idx="7">
                  <c:v>3.3333333333333333E-2</c:v>
                </c:pt>
                <c:pt idx="8">
                  <c:v>0</c:v>
                </c:pt>
                <c:pt idx="9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B46-4EBB-B1C8-D9AA5C27B24F}"/>
            </c:ext>
          </c:extLst>
        </c:ser>
        <c:ser>
          <c:idx val="4"/>
          <c:order val="4"/>
          <c:tx>
            <c:strRef>
              <c:f>StateofHappiness!$R$19</c:f>
              <c:strCache>
                <c:ptCount val="1"/>
                <c:pt idx="0">
                  <c:v>Unhappy with little interest in life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StateofHappiness!$M$20:$M$29</c:f>
              <c:strCache>
                <c:ptCount val="10"/>
                <c:pt idx="0">
                  <c:v>15 to 24 years</c:v>
                </c:pt>
                <c:pt idx="1">
                  <c:v>25 to 29 years</c:v>
                </c:pt>
                <c:pt idx="2">
                  <c:v>30 to 34 years</c:v>
                </c:pt>
                <c:pt idx="3">
                  <c:v>35 to 39 years</c:v>
                </c:pt>
                <c:pt idx="4">
                  <c:v>40 to 44 years</c:v>
                </c:pt>
                <c:pt idx="5">
                  <c:v>45 to 49 years</c:v>
                </c:pt>
                <c:pt idx="6">
                  <c:v>50 to 54 years</c:v>
                </c:pt>
                <c:pt idx="7">
                  <c:v>55 to 59 years</c:v>
                </c:pt>
                <c:pt idx="8">
                  <c:v>60 to 64 years</c:v>
                </c:pt>
                <c:pt idx="9">
                  <c:v>65 and above</c:v>
                </c:pt>
              </c:strCache>
            </c:strRef>
          </c:cat>
          <c:val>
            <c:numRef>
              <c:f>StateofHappiness!$R$20:$R$29</c:f>
              <c:numCache>
                <c:formatCode>0%</c:formatCode>
                <c:ptCount val="10"/>
                <c:pt idx="0">
                  <c:v>0</c:v>
                </c:pt>
                <c:pt idx="1">
                  <c:v>1.3888888888888888E-2</c:v>
                </c:pt>
                <c:pt idx="2">
                  <c:v>1.7241379310344827E-2</c:v>
                </c:pt>
                <c:pt idx="3">
                  <c:v>0</c:v>
                </c:pt>
                <c:pt idx="4">
                  <c:v>0.04</c:v>
                </c:pt>
                <c:pt idx="5">
                  <c:v>1.7857142857142856E-2</c:v>
                </c:pt>
                <c:pt idx="6">
                  <c:v>0</c:v>
                </c:pt>
                <c:pt idx="7">
                  <c:v>0</c:v>
                </c:pt>
                <c:pt idx="8">
                  <c:v>2.4390243902439025E-2</c:v>
                </c:pt>
                <c:pt idx="9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B46-4EBB-B1C8-D9AA5C27B2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3460344"/>
        <c:axId val="193460736"/>
      </c:barChart>
      <c:catAx>
        <c:axId val="193460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460736"/>
        <c:crosses val="autoZero"/>
        <c:auto val="1"/>
        <c:lblAlgn val="ctr"/>
        <c:lblOffset val="100"/>
        <c:noMultiLvlLbl val="0"/>
      </c:catAx>
      <c:valAx>
        <c:axId val="193460736"/>
        <c:scaling>
          <c:orientation val="minMax"/>
          <c:max val="0.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46034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471168411244715E-2"/>
          <c:y val="0.86416493939195971"/>
          <c:w val="0.91502000318334065"/>
          <c:h val="0.110788587514921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Stress in a Typical Weekday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StateofHappiness!$N$19</c:f>
              <c:strCache>
                <c:ptCount val="1"/>
                <c:pt idx="0">
                  <c:v>Very stressful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StateofHappiness!$M$20:$M$29</c:f>
              <c:strCache>
                <c:ptCount val="10"/>
                <c:pt idx="0">
                  <c:v>15 to 24 years</c:v>
                </c:pt>
                <c:pt idx="1">
                  <c:v>25 to 29 years</c:v>
                </c:pt>
                <c:pt idx="2">
                  <c:v>30 to 34 years</c:v>
                </c:pt>
                <c:pt idx="3">
                  <c:v>35 to 39 years</c:v>
                </c:pt>
                <c:pt idx="4">
                  <c:v>40 to 44 years</c:v>
                </c:pt>
                <c:pt idx="5">
                  <c:v>45 to 49 years</c:v>
                </c:pt>
                <c:pt idx="6">
                  <c:v>50 to 54 years</c:v>
                </c:pt>
                <c:pt idx="7">
                  <c:v>55 to 59 years</c:v>
                </c:pt>
                <c:pt idx="8">
                  <c:v>60 to 64 years</c:v>
                </c:pt>
                <c:pt idx="9">
                  <c:v>65 and above</c:v>
                </c:pt>
              </c:strCache>
            </c:strRef>
          </c:cat>
          <c:val>
            <c:numRef>
              <c:f>StateofHappiness!$N$20:$N$29</c:f>
              <c:numCache>
                <c:formatCode>0%</c:formatCode>
                <c:ptCount val="10"/>
                <c:pt idx="0">
                  <c:v>0.16129032258064516</c:v>
                </c:pt>
                <c:pt idx="1">
                  <c:v>1.3333333333333334E-2</c:v>
                </c:pt>
                <c:pt idx="2">
                  <c:v>5.1724137931034482E-2</c:v>
                </c:pt>
                <c:pt idx="3">
                  <c:v>4.7619047619047616E-2</c:v>
                </c:pt>
                <c:pt idx="4">
                  <c:v>0.1</c:v>
                </c:pt>
                <c:pt idx="5">
                  <c:v>0</c:v>
                </c:pt>
                <c:pt idx="6">
                  <c:v>3.8461538461538464E-2</c:v>
                </c:pt>
                <c:pt idx="7">
                  <c:v>5.0847457627118647E-2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200-4173-943A-31DA2A45E390}"/>
            </c:ext>
          </c:extLst>
        </c:ser>
        <c:ser>
          <c:idx val="1"/>
          <c:order val="1"/>
          <c:tx>
            <c:strRef>
              <c:f>StateofHappiness!$O$19</c:f>
              <c:strCache>
                <c:ptCount val="1"/>
                <c:pt idx="0">
                  <c:v>Somewhat stressful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StateofHappiness!$M$20:$M$29</c:f>
              <c:strCache>
                <c:ptCount val="10"/>
                <c:pt idx="0">
                  <c:v>15 to 24 years</c:v>
                </c:pt>
                <c:pt idx="1">
                  <c:v>25 to 29 years</c:v>
                </c:pt>
                <c:pt idx="2">
                  <c:v>30 to 34 years</c:v>
                </c:pt>
                <c:pt idx="3">
                  <c:v>35 to 39 years</c:v>
                </c:pt>
                <c:pt idx="4">
                  <c:v>40 to 44 years</c:v>
                </c:pt>
                <c:pt idx="5">
                  <c:v>45 to 49 years</c:v>
                </c:pt>
                <c:pt idx="6">
                  <c:v>50 to 54 years</c:v>
                </c:pt>
                <c:pt idx="7">
                  <c:v>55 to 59 years</c:v>
                </c:pt>
                <c:pt idx="8">
                  <c:v>60 to 64 years</c:v>
                </c:pt>
                <c:pt idx="9">
                  <c:v>65 and above</c:v>
                </c:pt>
              </c:strCache>
            </c:strRef>
          </c:cat>
          <c:val>
            <c:numRef>
              <c:f>StateofHappiness!$O$20:$O$29</c:f>
              <c:numCache>
                <c:formatCode>0%</c:formatCode>
                <c:ptCount val="10"/>
                <c:pt idx="0">
                  <c:v>0.41935483870967744</c:v>
                </c:pt>
                <c:pt idx="1">
                  <c:v>0.34666666666666668</c:v>
                </c:pt>
                <c:pt idx="2">
                  <c:v>0.39655172413793105</c:v>
                </c:pt>
                <c:pt idx="3">
                  <c:v>0.33333333333333331</c:v>
                </c:pt>
                <c:pt idx="4">
                  <c:v>0.3</c:v>
                </c:pt>
                <c:pt idx="5">
                  <c:v>0.3392857142857143</c:v>
                </c:pt>
                <c:pt idx="6">
                  <c:v>0.21153846153846154</c:v>
                </c:pt>
                <c:pt idx="7">
                  <c:v>0.11864406779661017</c:v>
                </c:pt>
                <c:pt idx="8">
                  <c:v>0.17073170731707318</c:v>
                </c:pt>
                <c:pt idx="9">
                  <c:v>7.407407407407407E-2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200-4173-943A-31DA2A45E390}"/>
            </c:ext>
          </c:extLst>
        </c:ser>
        <c:ser>
          <c:idx val="2"/>
          <c:order val="2"/>
          <c:tx>
            <c:strRef>
              <c:f>StateofHappiness!$P$19</c:f>
              <c:strCache>
                <c:ptCount val="1"/>
                <c:pt idx="0">
                  <c:v>A bit stressful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StateofHappiness!$M$20:$M$29</c:f>
              <c:strCache>
                <c:ptCount val="10"/>
                <c:pt idx="0">
                  <c:v>15 to 24 years</c:v>
                </c:pt>
                <c:pt idx="1">
                  <c:v>25 to 29 years</c:v>
                </c:pt>
                <c:pt idx="2">
                  <c:v>30 to 34 years</c:v>
                </c:pt>
                <c:pt idx="3">
                  <c:v>35 to 39 years</c:v>
                </c:pt>
                <c:pt idx="4">
                  <c:v>40 to 44 years</c:v>
                </c:pt>
                <c:pt idx="5">
                  <c:v>45 to 49 years</c:v>
                </c:pt>
                <c:pt idx="6">
                  <c:v>50 to 54 years</c:v>
                </c:pt>
                <c:pt idx="7">
                  <c:v>55 to 59 years</c:v>
                </c:pt>
                <c:pt idx="8">
                  <c:v>60 to 64 years</c:v>
                </c:pt>
                <c:pt idx="9">
                  <c:v>65 and above</c:v>
                </c:pt>
              </c:strCache>
            </c:strRef>
          </c:cat>
          <c:val>
            <c:numRef>
              <c:f>StateofHappiness!$P$20:$P$29</c:f>
              <c:numCache>
                <c:formatCode>0%</c:formatCode>
                <c:ptCount val="10"/>
                <c:pt idx="0">
                  <c:v>0.29032258064516131</c:v>
                </c:pt>
                <c:pt idx="1">
                  <c:v>0.29333333333333333</c:v>
                </c:pt>
                <c:pt idx="2">
                  <c:v>0.37931034482758619</c:v>
                </c:pt>
                <c:pt idx="3">
                  <c:v>0.3968253968253968</c:v>
                </c:pt>
                <c:pt idx="4">
                  <c:v>0.44</c:v>
                </c:pt>
                <c:pt idx="5">
                  <c:v>0.39285714285714285</c:v>
                </c:pt>
                <c:pt idx="6">
                  <c:v>0.51923076923076927</c:v>
                </c:pt>
                <c:pt idx="7">
                  <c:v>0.3728813559322034</c:v>
                </c:pt>
                <c:pt idx="8">
                  <c:v>0.36585365853658536</c:v>
                </c:pt>
                <c:pt idx="9">
                  <c:v>0.14814814814814814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200-4173-943A-31DA2A45E390}"/>
            </c:ext>
          </c:extLst>
        </c:ser>
        <c:ser>
          <c:idx val="3"/>
          <c:order val="3"/>
          <c:tx>
            <c:strRef>
              <c:f>StateofHappiness!$Q$19</c:f>
              <c:strCache>
                <c:ptCount val="1"/>
                <c:pt idx="0">
                  <c:v>Not very stressful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StateofHappiness!$M$20:$M$29</c:f>
              <c:strCache>
                <c:ptCount val="10"/>
                <c:pt idx="0">
                  <c:v>15 to 24 years</c:v>
                </c:pt>
                <c:pt idx="1">
                  <c:v>25 to 29 years</c:v>
                </c:pt>
                <c:pt idx="2">
                  <c:v>30 to 34 years</c:v>
                </c:pt>
                <c:pt idx="3">
                  <c:v>35 to 39 years</c:v>
                </c:pt>
                <c:pt idx="4">
                  <c:v>40 to 44 years</c:v>
                </c:pt>
                <c:pt idx="5">
                  <c:v>45 to 49 years</c:v>
                </c:pt>
                <c:pt idx="6">
                  <c:v>50 to 54 years</c:v>
                </c:pt>
                <c:pt idx="7">
                  <c:v>55 to 59 years</c:v>
                </c:pt>
                <c:pt idx="8">
                  <c:v>60 to 64 years</c:v>
                </c:pt>
                <c:pt idx="9">
                  <c:v>65 and above</c:v>
                </c:pt>
              </c:strCache>
            </c:strRef>
          </c:cat>
          <c:val>
            <c:numRef>
              <c:f>StateofHappiness!$Q$20:$Q$29</c:f>
              <c:numCache>
                <c:formatCode>0%</c:formatCode>
                <c:ptCount val="10"/>
                <c:pt idx="0">
                  <c:v>0.11290322580645161</c:v>
                </c:pt>
                <c:pt idx="1">
                  <c:v>0.32</c:v>
                </c:pt>
                <c:pt idx="2">
                  <c:v>0.17241379310344829</c:v>
                </c:pt>
                <c:pt idx="3">
                  <c:v>0.19047619047619047</c:v>
                </c:pt>
                <c:pt idx="4">
                  <c:v>0.16</c:v>
                </c:pt>
                <c:pt idx="5">
                  <c:v>0.25</c:v>
                </c:pt>
                <c:pt idx="6">
                  <c:v>0.21153846153846154</c:v>
                </c:pt>
                <c:pt idx="7">
                  <c:v>0.3728813559322034</c:v>
                </c:pt>
                <c:pt idx="8">
                  <c:v>0.31707317073170732</c:v>
                </c:pt>
                <c:pt idx="9">
                  <c:v>0.25925925925925924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200-4173-943A-31DA2A45E390}"/>
            </c:ext>
          </c:extLst>
        </c:ser>
        <c:ser>
          <c:idx val="4"/>
          <c:order val="4"/>
          <c:tx>
            <c:strRef>
              <c:f>StateofHappiness!$R$19</c:f>
              <c:strCache>
                <c:ptCount val="1"/>
                <c:pt idx="0">
                  <c:v>Not at all stressful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StateofHappiness!$M$20:$M$29</c:f>
              <c:strCache>
                <c:ptCount val="10"/>
                <c:pt idx="0">
                  <c:v>15 to 24 years</c:v>
                </c:pt>
                <c:pt idx="1">
                  <c:v>25 to 29 years</c:v>
                </c:pt>
                <c:pt idx="2">
                  <c:v>30 to 34 years</c:v>
                </c:pt>
                <c:pt idx="3">
                  <c:v>35 to 39 years</c:v>
                </c:pt>
                <c:pt idx="4">
                  <c:v>40 to 44 years</c:v>
                </c:pt>
                <c:pt idx="5">
                  <c:v>45 to 49 years</c:v>
                </c:pt>
                <c:pt idx="6">
                  <c:v>50 to 54 years</c:v>
                </c:pt>
                <c:pt idx="7">
                  <c:v>55 to 59 years</c:v>
                </c:pt>
                <c:pt idx="8">
                  <c:v>60 to 64 years</c:v>
                </c:pt>
                <c:pt idx="9">
                  <c:v>65 and above</c:v>
                </c:pt>
              </c:strCache>
            </c:strRef>
          </c:cat>
          <c:val>
            <c:numRef>
              <c:f>StateofHappiness!$R$20:$R$29</c:f>
              <c:numCache>
                <c:formatCode>0%</c:formatCode>
                <c:ptCount val="10"/>
                <c:pt idx="0">
                  <c:v>1.6129032258064516E-2</c:v>
                </c:pt>
                <c:pt idx="1">
                  <c:v>2.6666666666666668E-2</c:v>
                </c:pt>
                <c:pt idx="2">
                  <c:v>0</c:v>
                </c:pt>
                <c:pt idx="3">
                  <c:v>3.1746031746031744E-2</c:v>
                </c:pt>
                <c:pt idx="4">
                  <c:v>0</c:v>
                </c:pt>
                <c:pt idx="5">
                  <c:v>1.7857142857142856E-2</c:v>
                </c:pt>
                <c:pt idx="6">
                  <c:v>1.9230769230769232E-2</c:v>
                </c:pt>
                <c:pt idx="7">
                  <c:v>8.4745762711864403E-2</c:v>
                </c:pt>
                <c:pt idx="8">
                  <c:v>0.14634146341463414</c:v>
                </c:pt>
                <c:pt idx="9">
                  <c:v>0.51851851851851849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200-4173-943A-31DA2A45E3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3461520"/>
        <c:axId val="193461912"/>
      </c:barChart>
      <c:catAx>
        <c:axId val="193461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461912"/>
        <c:crosses val="autoZero"/>
        <c:auto val="1"/>
        <c:lblAlgn val="ctr"/>
        <c:lblOffset val="100"/>
        <c:noMultiLvlLbl val="0"/>
      </c:catAx>
      <c:valAx>
        <c:axId val="193461912"/>
        <c:scaling>
          <c:orientation val="minMax"/>
          <c:max val="0.6000000000000000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4615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Physical Activity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6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Activity!$N$18</c:f>
              <c:strCache>
                <c:ptCount val="1"/>
                <c:pt idx="0">
                  <c:v>Very physically active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Activity!$M$19:$M$27</c:f>
              <c:strCache>
                <c:ptCount val="9"/>
                <c:pt idx="0">
                  <c:v>Less than $15000</c:v>
                </c:pt>
                <c:pt idx="1">
                  <c:v>$15000 to $24999</c:v>
                </c:pt>
                <c:pt idx="2">
                  <c:v>$25000 to $34999</c:v>
                </c:pt>
                <c:pt idx="3">
                  <c:v>$35000 to $49999</c:v>
                </c:pt>
                <c:pt idx="4">
                  <c:v>$50000 to $74999</c:v>
                </c:pt>
                <c:pt idx="5">
                  <c:v>$75000 to $99999</c:v>
                </c:pt>
                <c:pt idx="6">
                  <c:v>$100000 to $149999</c:v>
                </c:pt>
                <c:pt idx="7">
                  <c:v>$150000 to $199999</c:v>
                </c:pt>
                <c:pt idx="8">
                  <c:v>Over $200000</c:v>
                </c:pt>
              </c:strCache>
            </c:strRef>
          </c:cat>
          <c:val>
            <c:numRef>
              <c:f>Activity!$N$19:$N$27</c:f>
              <c:numCache>
                <c:formatCode>0%</c:formatCode>
                <c:ptCount val="9"/>
                <c:pt idx="0">
                  <c:v>5.7142857142857141E-2</c:v>
                </c:pt>
                <c:pt idx="1">
                  <c:v>3.4482758620689655E-2</c:v>
                </c:pt>
                <c:pt idx="2">
                  <c:v>0.1111111111111111</c:v>
                </c:pt>
                <c:pt idx="3">
                  <c:v>0.1</c:v>
                </c:pt>
                <c:pt idx="4">
                  <c:v>0.15217391304347827</c:v>
                </c:pt>
                <c:pt idx="5">
                  <c:v>0.13207547169811321</c:v>
                </c:pt>
                <c:pt idx="6">
                  <c:v>0.13492063492063491</c:v>
                </c:pt>
                <c:pt idx="7">
                  <c:v>0.27272727272727271</c:v>
                </c:pt>
                <c:pt idx="8">
                  <c:v>0.22222222222222221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695-48D6-8C1E-393420531F37}"/>
            </c:ext>
          </c:extLst>
        </c:ser>
        <c:ser>
          <c:idx val="1"/>
          <c:order val="1"/>
          <c:tx>
            <c:strRef>
              <c:f>Activity!$O$18</c:f>
              <c:strCache>
                <c:ptCount val="1"/>
                <c:pt idx="0">
                  <c:v>Moderately physically active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Activity!$M$19:$M$27</c:f>
              <c:strCache>
                <c:ptCount val="9"/>
                <c:pt idx="0">
                  <c:v>Less than $15000</c:v>
                </c:pt>
                <c:pt idx="1">
                  <c:v>$15000 to $24999</c:v>
                </c:pt>
                <c:pt idx="2">
                  <c:v>$25000 to $34999</c:v>
                </c:pt>
                <c:pt idx="3">
                  <c:v>$35000 to $49999</c:v>
                </c:pt>
                <c:pt idx="4">
                  <c:v>$50000 to $74999</c:v>
                </c:pt>
                <c:pt idx="5">
                  <c:v>$75000 to $99999</c:v>
                </c:pt>
                <c:pt idx="6">
                  <c:v>$100000 to $149999</c:v>
                </c:pt>
                <c:pt idx="7">
                  <c:v>$150000 to $199999</c:v>
                </c:pt>
                <c:pt idx="8">
                  <c:v>Over $200000</c:v>
                </c:pt>
              </c:strCache>
            </c:strRef>
          </c:cat>
          <c:val>
            <c:numRef>
              <c:f>Activity!$O$19:$O$27</c:f>
              <c:numCache>
                <c:formatCode>0%</c:formatCode>
                <c:ptCount val="9"/>
                <c:pt idx="0">
                  <c:v>0.34285714285714286</c:v>
                </c:pt>
                <c:pt idx="1">
                  <c:v>0.41379310344827586</c:v>
                </c:pt>
                <c:pt idx="2">
                  <c:v>0.44444444444444442</c:v>
                </c:pt>
                <c:pt idx="3">
                  <c:v>0.38</c:v>
                </c:pt>
                <c:pt idx="4">
                  <c:v>0.30434782608695654</c:v>
                </c:pt>
                <c:pt idx="5">
                  <c:v>0.46226415094339623</c:v>
                </c:pt>
                <c:pt idx="6">
                  <c:v>0.51587301587301593</c:v>
                </c:pt>
                <c:pt idx="7">
                  <c:v>0.40909090909090912</c:v>
                </c:pt>
                <c:pt idx="8">
                  <c:v>0.33333333333333331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695-48D6-8C1E-393420531F37}"/>
            </c:ext>
          </c:extLst>
        </c:ser>
        <c:ser>
          <c:idx val="2"/>
          <c:order val="2"/>
          <c:tx>
            <c:strRef>
              <c:f>Activity!$P$18</c:f>
              <c:strCache>
                <c:ptCount val="1"/>
                <c:pt idx="0">
                  <c:v>A bit physically active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Activity!$M$19:$M$27</c:f>
              <c:strCache>
                <c:ptCount val="9"/>
                <c:pt idx="0">
                  <c:v>Less than $15000</c:v>
                </c:pt>
                <c:pt idx="1">
                  <c:v>$15000 to $24999</c:v>
                </c:pt>
                <c:pt idx="2">
                  <c:v>$25000 to $34999</c:v>
                </c:pt>
                <c:pt idx="3">
                  <c:v>$35000 to $49999</c:v>
                </c:pt>
                <c:pt idx="4">
                  <c:v>$50000 to $74999</c:v>
                </c:pt>
                <c:pt idx="5">
                  <c:v>$75000 to $99999</c:v>
                </c:pt>
                <c:pt idx="6">
                  <c:v>$100000 to $149999</c:v>
                </c:pt>
                <c:pt idx="7">
                  <c:v>$150000 to $199999</c:v>
                </c:pt>
                <c:pt idx="8">
                  <c:v>Over $200000</c:v>
                </c:pt>
              </c:strCache>
            </c:strRef>
          </c:cat>
          <c:val>
            <c:numRef>
              <c:f>Activity!$P$19:$P$27</c:f>
              <c:numCache>
                <c:formatCode>0%</c:formatCode>
                <c:ptCount val="9"/>
                <c:pt idx="0">
                  <c:v>0.31428571428571428</c:v>
                </c:pt>
                <c:pt idx="1">
                  <c:v>0.2413793103448276</c:v>
                </c:pt>
                <c:pt idx="2">
                  <c:v>0.33333333333333331</c:v>
                </c:pt>
                <c:pt idx="3">
                  <c:v>0.38</c:v>
                </c:pt>
                <c:pt idx="4">
                  <c:v>0.33695652173913043</c:v>
                </c:pt>
                <c:pt idx="5">
                  <c:v>0.22641509433962265</c:v>
                </c:pt>
                <c:pt idx="6">
                  <c:v>0.22222222222222221</c:v>
                </c:pt>
                <c:pt idx="7">
                  <c:v>0.15909090909090909</c:v>
                </c:pt>
                <c:pt idx="8">
                  <c:v>0.16666666666666666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695-48D6-8C1E-393420531F37}"/>
            </c:ext>
          </c:extLst>
        </c:ser>
        <c:ser>
          <c:idx val="3"/>
          <c:order val="3"/>
          <c:tx>
            <c:strRef>
              <c:f>Activity!$Q$18</c:f>
              <c:strCache>
                <c:ptCount val="1"/>
                <c:pt idx="0">
                  <c:v>Not very physically active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Activity!$M$19:$M$27</c:f>
              <c:strCache>
                <c:ptCount val="9"/>
                <c:pt idx="0">
                  <c:v>Less than $15000</c:v>
                </c:pt>
                <c:pt idx="1">
                  <c:v>$15000 to $24999</c:v>
                </c:pt>
                <c:pt idx="2">
                  <c:v>$25000 to $34999</c:v>
                </c:pt>
                <c:pt idx="3">
                  <c:v>$35000 to $49999</c:v>
                </c:pt>
                <c:pt idx="4">
                  <c:v>$50000 to $74999</c:v>
                </c:pt>
                <c:pt idx="5">
                  <c:v>$75000 to $99999</c:v>
                </c:pt>
                <c:pt idx="6">
                  <c:v>$100000 to $149999</c:v>
                </c:pt>
                <c:pt idx="7">
                  <c:v>$150000 to $199999</c:v>
                </c:pt>
                <c:pt idx="8">
                  <c:v>Over $200000</c:v>
                </c:pt>
              </c:strCache>
            </c:strRef>
          </c:cat>
          <c:val>
            <c:numRef>
              <c:f>Activity!$Q$19:$Q$27</c:f>
              <c:numCache>
                <c:formatCode>0%</c:formatCode>
                <c:ptCount val="9"/>
                <c:pt idx="0">
                  <c:v>0.2857142857142857</c:v>
                </c:pt>
                <c:pt idx="1">
                  <c:v>0.20689655172413793</c:v>
                </c:pt>
                <c:pt idx="2">
                  <c:v>3.7037037037037035E-2</c:v>
                </c:pt>
                <c:pt idx="3">
                  <c:v>0.12</c:v>
                </c:pt>
                <c:pt idx="4">
                  <c:v>0.19565217391304349</c:v>
                </c:pt>
                <c:pt idx="5">
                  <c:v>0.16981132075471697</c:v>
                </c:pt>
                <c:pt idx="6">
                  <c:v>0.10317460317460317</c:v>
                </c:pt>
                <c:pt idx="7">
                  <c:v>0.13636363636363635</c:v>
                </c:pt>
                <c:pt idx="8">
                  <c:v>0.27777777777777779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695-48D6-8C1E-393420531F37}"/>
            </c:ext>
          </c:extLst>
        </c:ser>
        <c:ser>
          <c:idx val="4"/>
          <c:order val="4"/>
          <c:tx>
            <c:strRef>
              <c:f>Activity!$R$18</c:f>
              <c:strCache>
                <c:ptCount val="1"/>
                <c:pt idx="0">
                  <c:v>Not at all physically active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Activity!$M$19:$M$27</c:f>
              <c:strCache>
                <c:ptCount val="9"/>
                <c:pt idx="0">
                  <c:v>Less than $15000</c:v>
                </c:pt>
                <c:pt idx="1">
                  <c:v>$15000 to $24999</c:v>
                </c:pt>
                <c:pt idx="2">
                  <c:v>$25000 to $34999</c:v>
                </c:pt>
                <c:pt idx="3">
                  <c:v>$35000 to $49999</c:v>
                </c:pt>
                <c:pt idx="4">
                  <c:v>$50000 to $74999</c:v>
                </c:pt>
                <c:pt idx="5">
                  <c:v>$75000 to $99999</c:v>
                </c:pt>
                <c:pt idx="6">
                  <c:v>$100000 to $149999</c:v>
                </c:pt>
                <c:pt idx="7">
                  <c:v>$150000 to $199999</c:v>
                </c:pt>
                <c:pt idx="8">
                  <c:v>Over $200000</c:v>
                </c:pt>
              </c:strCache>
            </c:strRef>
          </c:cat>
          <c:val>
            <c:numRef>
              <c:f>Activity!$R$19:$R$27</c:f>
              <c:numCache>
                <c:formatCode>0%</c:formatCode>
                <c:ptCount val="9"/>
                <c:pt idx="0">
                  <c:v>0</c:v>
                </c:pt>
                <c:pt idx="1">
                  <c:v>0.10344827586206896</c:v>
                </c:pt>
                <c:pt idx="2">
                  <c:v>7.407407407407407E-2</c:v>
                </c:pt>
                <c:pt idx="3">
                  <c:v>0.02</c:v>
                </c:pt>
                <c:pt idx="4">
                  <c:v>1.0869565217391304E-2</c:v>
                </c:pt>
                <c:pt idx="5">
                  <c:v>9.433962264150943E-3</c:v>
                </c:pt>
                <c:pt idx="6">
                  <c:v>2.3809523809523808E-2</c:v>
                </c:pt>
                <c:pt idx="7">
                  <c:v>2.2727272727272728E-2</c:v>
                </c:pt>
                <c:pt idx="8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695-48D6-8C1E-393420531F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93462696"/>
        <c:axId val="193463088"/>
      </c:barChart>
      <c:catAx>
        <c:axId val="193462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463088"/>
        <c:crosses val="autoZero"/>
        <c:auto val="1"/>
        <c:lblAlgn val="ctr"/>
        <c:lblOffset val="100"/>
        <c:noMultiLvlLbl val="0"/>
      </c:catAx>
      <c:valAx>
        <c:axId val="19346308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46269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8469594117778864E-2"/>
          <c:y val="0.88214107162696198"/>
          <c:w val="0.84999860248508186"/>
          <c:h val="0.103322845080705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479720-2430-4839-94C3-385B00DF51BB}" type="doc">
      <dgm:prSet loTypeId="urn:microsoft.com/office/officeart/2005/8/layout/cycle7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C0DA5A5-5435-4F0D-81C6-A23AB6750D69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/>
            <a:t>Transportation</a:t>
          </a:r>
        </a:p>
      </dgm:t>
    </dgm:pt>
    <dgm:pt modelId="{BD81FBEE-9ABF-4E99-9906-F2028DAC9BCE}" type="parTrans" cxnId="{662CBEDF-C42E-48AE-B4DF-DB34645C1CCA}">
      <dgm:prSet/>
      <dgm:spPr/>
      <dgm:t>
        <a:bodyPr/>
        <a:lstStyle/>
        <a:p>
          <a:endParaRPr lang="en-US"/>
        </a:p>
      </dgm:t>
    </dgm:pt>
    <dgm:pt modelId="{022B7CCF-4933-4A07-9B26-32156909C81C}" type="sibTrans" cxnId="{662CBEDF-C42E-48AE-B4DF-DB34645C1CCA}">
      <dgm:prSet/>
      <dgm:spPr>
        <a:solidFill>
          <a:schemeClr val="accent4"/>
        </a:solidFill>
      </dgm:spPr>
      <dgm:t>
        <a:bodyPr/>
        <a:lstStyle/>
        <a:p>
          <a:endParaRPr lang="en-US"/>
        </a:p>
      </dgm:t>
    </dgm:pt>
    <dgm:pt modelId="{6123D324-E317-4C88-BCE5-D5B13130DA77}">
      <dgm:prSet phldrT="[Text]"/>
      <dgm:spPr/>
      <dgm:t>
        <a:bodyPr/>
        <a:lstStyle/>
        <a:p>
          <a:r>
            <a:rPr lang="en-US" dirty="0"/>
            <a:t>Health</a:t>
          </a:r>
        </a:p>
      </dgm:t>
    </dgm:pt>
    <dgm:pt modelId="{4909B907-046C-46E9-9427-60A282B26D1B}" type="parTrans" cxnId="{D50CC0D0-9352-45F0-AEA7-43EE07B9769E}">
      <dgm:prSet/>
      <dgm:spPr/>
      <dgm:t>
        <a:bodyPr/>
        <a:lstStyle/>
        <a:p>
          <a:endParaRPr lang="en-US"/>
        </a:p>
      </dgm:t>
    </dgm:pt>
    <dgm:pt modelId="{96B83ED3-A2E1-4404-AE98-EA6BA682E6F5}" type="sibTrans" cxnId="{D50CC0D0-9352-45F0-AEA7-43EE07B9769E}">
      <dgm:prSet/>
      <dgm:spPr/>
      <dgm:t>
        <a:bodyPr/>
        <a:lstStyle/>
        <a:p>
          <a:endParaRPr lang="en-US"/>
        </a:p>
      </dgm:t>
    </dgm:pt>
    <dgm:pt modelId="{7D221CC4-AA14-4EA1-9A61-326E4D81E976}">
      <dgm:prSet phldrT="[Text]"/>
      <dgm:spPr>
        <a:solidFill>
          <a:schemeClr val="accent3"/>
        </a:solidFill>
      </dgm:spPr>
      <dgm:t>
        <a:bodyPr/>
        <a:lstStyle/>
        <a:p>
          <a:r>
            <a:rPr lang="en-US" dirty="0"/>
            <a:t>Environment</a:t>
          </a:r>
        </a:p>
      </dgm:t>
    </dgm:pt>
    <dgm:pt modelId="{9710D1D9-5DE7-4E63-B272-F6EC4EA1F582}" type="parTrans" cxnId="{1206648E-1FF7-4FB3-871B-834E175246A9}">
      <dgm:prSet/>
      <dgm:spPr/>
      <dgm:t>
        <a:bodyPr/>
        <a:lstStyle/>
        <a:p>
          <a:endParaRPr lang="en-US"/>
        </a:p>
      </dgm:t>
    </dgm:pt>
    <dgm:pt modelId="{3BA5DF77-B655-4E18-8A91-5353CBFE98DA}" type="sibTrans" cxnId="{1206648E-1FF7-4FB3-871B-834E175246A9}">
      <dgm:prSet/>
      <dgm:spPr>
        <a:solidFill>
          <a:schemeClr val="accent3"/>
        </a:solidFill>
      </dgm:spPr>
      <dgm:t>
        <a:bodyPr/>
        <a:lstStyle/>
        <a:p>
          <a:endParaRPr lang="en-US"/>
        </a:p>
      </dgm:t>
    </dgm:pt>
    <dgm:pt modelId="{D945E6BA-75CC-4B60-8A8E-9F449EEAB8FD}" type="pres">
      <dgm:prSet presAssocID="{5A479720-2430-4839-94C3-385B00DF51B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AFFC6CA-C10F-478B-BD20-DB5FC4346666}" type="pres">
      <dgm:prSet presAssocID="{0C0DA5A5-5435-4F0D-81C6-A23AB6750D6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812C07-9EFF-4B83-AB87-05D54F90CC23}" type="pres">
      <dgm:prSet presAssocID="{022B7CCF-4933-4A07-9B26-32156909C81C}" presName="sibTrans" presStyleLbl="sibTrans2D1" presStyleIdx="0" presStyleCnt="3"/>
      <dgm:spPr/>
      <dgm:t>
        <a:bodyPr/>
        <a:lstStyle/>
        <a:p>
          <a:endParaRPr lang="en-US"/>
        </a:p>
      </dgm:t>
    </dgm:pt>
    <dgm:pt modelId="{35F99F80-6811-4E14-B9B6-A9828499DF80}" type="pres">
      <dgm:prSet presAssocID="{022B7CCF-4933-4A07-9B26-32156909C81C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C5C5E3C8-E7AC-46F8-B79A-4D2BD6012421}" type="pres">
      <dgm:prSet presAssocID="{6123D324-E317-4C88-BCE5-D5B13130DA7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3AD5D4-B81A-4293-9F8E-8A79A180BDBC}" type="pres">
      <dgm:prSet presAssocID="{96B83ED3-A2E1-4404-AE98-EA6BA682E6F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0E04AA98-9517-4EE8-82AF-2364125B62E6}" type="pres">
      <dgm:prSet presAssocID="{96B83ED3-A2E1-4404-AE98-EA6BA682E6F5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C87B2220-3547-4C11-9AED-3AEB11EA1019}" type="pres">
      <dgm:prSet presAssocID="{7D221CC4-AA14-4EA1-9A61-326E4D81E97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F2EA26-7F0E-4E5E-92FC-C685574C789A}" type="pres">
      <dgm:prSet presAssocID="{3BA5DF77-B655-4E18-8A91-5353CBFE98DA}" presName="sibTrans" presStyleLbl="sibTrans2D1" presStyleIdx="2" presStyleCnt="3"/>
      <dgm:spPr/>
      <dgm:t>
        <a:bodyPr/>
        <a:lstStyle/>
        <a:p>
          <a:endParaRPr lang="en-US"/>
        </a:p>
      </dgm:t>
    </dgm:pt>
    <dgm:pt modelId="{21D3EDA1-3E1C-453B-93C4-94A664FDCF26}" type="pres">
      <dgm:prSet presAssocID="{3BA5DF77-B655-4E18-8A91-5353CBFE98DA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8FA91D3A-D3DC-4A1A-A1E0-53DD3D157322}" type="presOf" srcId="{0C0DA5A5-5435-4F0D-81C6-A23AB6750D69}" destId="{3AFFC6CA-C10F-478B-BD20-DB5FC4346666}" srcOrd="0" destOrd="0" presId="urn:microsoft.com/office/officeart/2005/8/layout/cycle7"/>
    <dgm:cxn modelId="{B973134B-5746-46FB-B3AD-EF7376C1738C}" type="presOf" srcId="{6123D324-E317-4C88-BCE5-D5B13130DA77}" destId="{C5C5E3C8-E7AC-46F8-B79A-4D2BD6012421}" srcOrd="0" destOrd="0" presId="urn:microsoft.com/office/officeart/2005/8/layout/cycle7"/>
    <dgm:cxn modelId="{07113C48-D68B-49CF-AE6C-ED852D129950}" type="presOf" srcId="{022B7CCF-4933-4A07-9B26-32156909C81C}" destId="{35F99F80-6811-4E14-B9B6-A9828499DF80}" srcOrd="1" destOrd="0" presId="urn:microsoft.com/office/officeart/2005/8/layout/cycle7"/>
    <dgm:cxn modelId="{6F522FE9-B906-4B10-BEEA-E4A8615DAE20}" type="presOf" srcId="{3BA5DF77-B655-4E18-8A91-5353CBFE98DA}" destId="{EBF2EA26-7F0E-4E5E-92FC-C685574C789A}" srcOrd="0" destOrd="0" presId="urn:microsoft.com/office/officeart/2005/8/layout/cycle7"/>
    <dgm:cxn modelId="{D50CC0D0-9352-45F0-AEA7-43EE07B9769E}" srcId="{5A479720-2430-4839-94C3-385B00DF51BB}" destId="{6123D324-E317-4C88-BCE5-D5B13130DA77}" srcOrd="1" destOrd="0" parTransId="{4909B907-046C-46E9-9427-60A282B26D1B}" sibTransId="{96B83ED3-A2E1-4404-AE98-EA6BA682E6F5}"/>
    <dgm:cxn modelId="{662CBEDF-C42E-48AE-B4DF-DB34645C1CCA}" srcId="{5A479720-2430-4839-94C3-385B00DF51BB}" destId="{0C0DA5A5-5435-4F0D-81C6-A23AB6750D69}" srcOrd="0" destOrd="0" parTransId="{BD81FBEE-9ABF-4E99-9906-F2028DAC9BCE}" sibTransId="{022B7CCF-4933-4A07-9B26-32156909C81C}"/>
    <dgm:cxn modelId="{E67ECF0A-93DF-4AFE-9735-6FBD3A81040B}" type="presOf" srcId="{5A479720-2430-4839-94C3-385B00DF51BB}" destId="{D945E6BA-75CC-4B60-8A8E-9F449EEAB8FD}" srcOrd="0" destOrd="0" presId="urn:microsoft.com/office/officeart/2005/8/layout/cycle7"/>
    <dgm:cxn modelId="{9358A135-B1E8-4215-95D3-ABD81B7E1CF1}" type="presOf" srcId="{3BA5DF77-B655-4E18-8A91-5353CBFE98DA}" destId="{21D3EDA1-3E1C-453B-93C4-94A664FDCF26}" srcOrd="1" destOrd="0" presId="urn:microsoft.com/office/officeart/2005/8/layout/cycle7"/>
    <dgm:cxn modelId="{1206648E-1FF7-4FB3-871B-834E175246A9}" srcId="{5A479720-2430-4839-94C3-385B00DF51BB}" destId="{7D221CC4-AA14-4EA1-9A61-326E4D81E976}" srcOrd="2" destOrd="0" parTransId="{9710D1D9-5DE7-4E63-B272-F6EC4EA1F582}" sibTransId="{3BA5DF77-B655-4E18-8A91-5353CBFE98DA}"/>
    <dgm:cxn modelId="{6AA0B78B-F3BD-4CB5-8408-9CFA1E216A30}" type="presOf" srcId="{96B83ED3-A2E1-4404-AE98-EA6BA682E6F5}" destId="{C83AD5D4-B81A-4293-9F8E-8A79A180BDBC}" srcOrd="0" destOrd="0" presId="urn:microsoft.com/office/officeart/2005/8/layout/cycle7"/>
    <dgm:cxn modelId="{35C08BBB-DDF7-4F59-B5AD-C0CEC43AE2CB}" type="presOf" srcId="{022B7CCF-4933-4A07-9B26-32156909C81C}" destId="{1D812C07-9EFF-4B83-AB87-05D54F90CC23}" srcOrd="0" destOrd="0" presId="urn:microsoft.com/office/officeart/2005/8/layout/cycle7"/>
    <dgm:cxn modelId="{BD74E176-D384-447D-9A5A-625E8326F60C}" type="presOf" srcId="{7D221CC4-AA14-4EA1-9A61-326E4D81E976}" destId="{C87B2220-3547-4C11-9AED-3AEB11EA1019}" srcOrd="0" destOrd="0" presId="urn:microsoft.com/office/officeart/2005/8/layout/cycle7"/>
    <dgm:cxn modelId="{231F3F15-E336-40EC-B657-E546D9D54549}" type="presOf" srcId="{96B83ED3-A2E1-4404-AE98-EA6BA682E6F5}" destId="{0E04AA98-9517-4EE8-82AF-2364125B62E6}" srcOrd="1" destOrd="0" presId="urn:microsoft.com/office/officeart/2005/8/layout/cycle7"/>
    <dgm:cxn modelId="{986E0187-548D-467C-BFE8-F8841E4F7C67}" type="presParOf" srcId="{D945E6BA-75CC-4B60-8A8E-9F449EEAB8FD}" destId="{3AFFC6CA-C10F-478B-BD20-DB5FC4346666}" srcOrd="0" destOrd="0" presId="urn:microsoft.com/office/officeart/2005/8/layout/cycle7"/>
    <dgm:cxn modelId="{7906AA4A-02E0-414D-BC1E-9B45A81F7C34}" type="presParOf" srcId="{D945E6BA-75CC-4B60-8A8E-9F449EEAB8FD}" destId="{1D812C07-9EFF-4B83-AB87-05D54F90CC23}" srcOrd="1" destOrd="0" presId="urn:microsoft.com/office/officeart/2005/8/layout/cycle7"/>
    <dgm:cxn modelId="{FBD0FD4E-F60F-4734-94E5-B929B5AE38D5}" type="presParOf" srcId="{1D812C07-9EFF-4B83-AB87-05D54F90CC23}" destId="{35F99F80-6811-4E14-B9B6-A9828499DF80}" srcOrd="0" destOrd="0" presId="urn:microsoft.com/office/officeart/2005/8/layout/cycle7"/>
    <dgm:cxn modelId="{6521FAC8-B496-41E6-A611-995B352AA647}" type="presParOf" srcId="{D945E6BA-75CC-4B60-8A8E-9F449EEAB8FD}" destId="{C5C5E3C8-E7AC-46F8-B79A-4D2BD6012421}" srcOrd="2" destOrd="0" presId="urn:microsoft.com/office/officeart/2005/8/layout/cycle7"/>
    <dgm:cxn modelId="{C3937CF6-529C-4B5A-BAEC-F720704E6538}" type="presParOf" srcId="{D945E6BA-75CC-4B60-8A8E-9F449EEAB8FD}" destId="{C83AD5D4-B81A-4293-9F8E-8A79A180BDBC}" srcOrd="3" destOrd="0" presId="urn:microsoft.com/office/officeart/2005/8/layout/cycle7"/>
    <dgm:cxn modelId="{0FE68BA6-33A0-4E90-9A6D-6BC322BDE9FB}" type="presParOf" srcId="{C83AD5D4-B81A-4293-9F8E-8A79A180BDBC}" destId="{0E04AA98-9517-4EE8-82AF-2364125B62E6}" srcOrd="0" destOrd="0" presId="urn:microsoft.com/office/officeart/2005/8/layout/cycle7"/>
    <dgm:cxn modelId="{61A435F6-E536-4930-B367-B96AF10BF319}" type="presParOf" srcId="{D945E6BA-75CC-4B60-8A8E-9F449EEAB8FD}" destId="{C87B2220-3547-4C11-9AED-3AEB11EA1019}" srcOrd="4" destOrd="0" presId="urn:microsoft.com/office/officeart/2005/8/layout/cycle7"/>
    <dgm:cxn modelId="{5E7749F5-AD4B-451C-8698-0BEAFAABBA93}" type="presParOf" srcId="{D945E6BA-75CC-4B60-8A8E-9F449EEAB8FD}" destId="{EBF2EA26-7F0E-4E5E-92FC-C685574C789A}" srcOrd="5" destOrd="0" presId="urn:microsoft.com/office/officeart/2005/8/layout/cycle7"/>
    <dgm:cxn modelId="{E06A3FCD-7022-496B-A6F6-AFC6200FB1FD}" type="presParOf" srcId="{EBF2EA26-7F0E-4E5E-92FC-C685574C789A}" destId="{21D3EDA1-3E1C-453B-93C4-94A664FDCF2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FFC6CA-C10F-478B-BD20-DB5FC4346666}">
      <dsp:nvSpPr>
        <dsp:cNvPr id="0" name=""/>
        <dsp:cNvSpPr/>
      </dsp:nvSpPr>
      <dsp:spPr>
        <a:xfrm>
          <a:off x="2392490" y="1273"/>
          <a:ext cx="2199795" cy="1099897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Transportation</a:t>
          </a:r>
        </a:p>
      </dsp:txBody>
      <dsp:txXfrm>
        <a:off x="2424705" y="33488"/>
        <a:ext cx="2135365" cy="1035467"/>
      </dsp:txXfrm>
    </dsp:sp>
    <dsp:sp modelId="{1D812C07-9EFF-4B83-AB87-05D54F90CC23}">
      <dsp:nvSpPr>
        <dsp:cNvPr id="0" name=""/>
        <dsp:cNvSpPr/>
      </dsp:nvSpPr>
      <dsp:spPr>
        <a:xfrm rot="3600000">
          <a:off x="3827398" y="1931753"/>
          <a:ext cx="1146338" cy="38496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3942887" y="2008746"/>
        <a:ext cx="915360" cy="230978"/>
      </dsp:txXfrm>
    </dsp:sp>
    <dsp:sp modelId="{C5C5E3C8-E7AC-46F8-B79A-4D2BD6012421}">
      <dsp:nvSpPr>
        <dsp:cNvPr id="0" name=""/>
        <dsp:cNvSpPr/>
      </dsp:nvSpPr>
      <dsp:spPr>
        <a:xfrm>
          <a:off x="4208849" y="3147300"/>
          <a:ext cx="2199795" cy="1099897"/>
        </a:xfrm>
        <a:prstGeom prst="roundRect">
          <a:avLst>
            <a:gd name="adj" fmla="val 1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Health</a:t>
          </a:r>
        </a:p>
      </dsp:txBody>
      <dsp:txXfrm>
        <a:off x="4241064" y="3179515"/>
        <a:ext cx="2135365" cy="1035467"/>
      </dsp:txXfrm>
    </dsp:sp>
    <dsp:sp modelId="{C83AD5D4-B81A-4293-9F8E-8A79A180BDBC}">
      <dsp:nvSpPr>
        <dsp:cNvPr id="0" name=""/>
        <dsp:cNvSpPr/>
      </dsp:nvSpPr>
      <dsp:spPr>
        <a:xfrm rot="10800000">
          <a:off x="2919218" y="3504767"/>
          <a:ext cx="1146338" cy="38496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0800000">
        <a:off x="3034707" y="3581760"/>
        <a:ext cx="915360" cy="230978"/>
      </dsp:txXfrm>
    </dsp:sp>
    <dsp:sp modelId="{C87B2220-3547-4C11-9AED-3AEB11EA1019}">
      <dsp:nvSpPr>
        <dsp:cNvPr id="0" name=""/>
        <dsp:cNvSpPr/>
      </dsp:nvSpPr>
      <dsp:spPr>
        <a:xfrm>
          <a:off x="576131" y="3147300"/>
          <a:ext cx="2199795" cy="1099897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Environment</a:t>
          </a:r>
        </a:p>
      </dsp:txBody>
      <dsp:txXfrm>
        <a:off x="608346" y="3179515"/>
        <a:ext cx="2135365" cy="1035467"/>
      </dsp:txXfrm>
    </dsp:sp>
    <dsp:sp modelId="{EBF2EA26-7F0E-4E5E-92FC-C685574C789A}">
      <dsp:nvSpPr>
        <dsp:cNvPr id="0" name=""/>
        <dsp:cNvSpPr/>
      </dsp:nvSpPr>
      <dsp:spPr>
        <a:xfrm rot="18000000">
          <a:off x="2011038" y="1931753"/>
          <a:ext cx="1146338" cy="38496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2126527" y="2008746"/>
        <a:ext cx="915360" cy="2309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70DB578-070E-4042-966B-02C155775ABE}" type="datetimeFigureOut">
              <a:rPr lang="en-CA"/>
              <a:pPr>
                <a:defRPr/>
              </a:pPr>
              <a:t>20/04/2017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710CAFA-FE93-45EF-9C64-A87EC44CAF2C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379575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D9F99ED-7086-4458-A390-FE98AE3FCF8C}" type="datetimeFigureOut">
              <a:rPr lang="en-CA"/>
              <a:pPr>
                <a:defRPr/>
              </a:pPr>
              <a:t>20/04/2017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78273E2-FCD9-49A1-AC4A-01C21570390E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5587795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97C349-69FD-4A08-B61D-0614F2A6DBFA}" type="slidenum">
              <a:rPr lang="en-CA" altLang="en-US" smtClean="0"/>
              <a:pPr>
                <a:spcBef>
                  <a:spcPct val="0"/>
                </a:spcBef>
              </a:pPr>
              <a:t>1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274455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Bus Image: https://www.halifaxexaminer.ca/wp-content/uploads/2016/04/route10MichaelTaylor.jpg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65D6A8-EDAF-4420-870C-708104D1F42C}" type="slidenum">
              <a:rPr lang="en-CA" altLang="en-US" smtClean="0"/>
              <a:pPr>
                <a:defRPr/>
              </a:pPr>
              <a:t>3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582472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5300663"/>
            <a:ext cx="9144000" cy="1557337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CA" altLang="en-US">
              <a:latin typeface="Calibri" panose="020F0502020204030204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 userDrawn="1"/>
        </p:nvSpPr>
        <p:spPr bwMode="auto">
          <a:xfrm>
            <a:off x="0" y="5084763"/>
            <a:ext cx="9144000" cy="215900"/>
          </a:xfrm>
          <a:prstGeom prst="rect">
            <a:avLst/>
          </a:prstGeom>
          <a:solidFill>
            <a:srgbClr val="E194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CA" altLang="en-US">
              <a:latin typeface="Calibri" panose="020F0502020204030204" pitchFamily="34" charset="0"/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84150"/>
            <a:ext cx="39497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C:\Daniel\First Year Work Term\Dal 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225" y="260350"/>
            <a:ext cx="298450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395536" y="1925960"/>
            <a:ext cx="8229600" cy="1143000"/>
          </a:xfrm>
        </p:spPr>
        <p:txBody>
          <a:bodyPr>
            <a:noAutofit/>
          </a:bodyPr>
          <a:lstStyle>
            <a:lvl1pPr>
              <a:defRPr sz="54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0"/>
          </p:nvPr>
        </p:nvSpPr>
        <p:spPr>
          <a:xfrm>
            <a:off x="3851275" y="5373688"/>
            <a:ext cx="4752975" cy="647700"/>
          </a:xfrm>
        </p:spPr>
        <p:txBody>
          <a:bodyPr>
            <a:normAutofit/>
          </a:bodyPr>
          <a:lstStyle>
            <a:lvl1pPr algn="r">
              <a:buNone/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37"/>
          <p:cNvSpPr>
            <a:spLocks noGrp="1"/>
          </p:cNvSpPr>
          <p:nvPr>
            <p:ph type="body" sz="quarter" idx="11"/>
          </p:nvPr>
        </p:nvSpPr>
        <p:spPr>
          <a:xfrm>
            <a:off x="3851920" y="6021660"/>
            <a:ext cx="4752975" cy="647700"/>
          </a:xfrm>
        </p:spPr>
        <p:txBody>
          <a:bodyPr>
            <a:normAutofit/>
          </a:bodyPr>
          <a:lstStyle>
            <a:lvl1pPr algn="r">
              <a:buNone/>
              <a:defRPr sz="24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5002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666A2-12E8-437B-B5D2-C5EEF7EFE2E8}" type="datetimeFigureOut">
              <a:rPr lang="en-CA"/>
              <a:pPr>
                <a:defRPr/>
              </a:pPr>
              <a:t>20/04/2017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C3108-FDCC-4EAB-B969-8484D4D4929F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506437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5B61D-3D83-4649-A708-204370012CFB}" type="datetimeFigureOut">
              <a:rPr lang="en-CA"/>
              <a:pPr>
                <a:defRPr/>
              </a:pPr>
              <a:t>20/04/2017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62A8E-521F-439E-87B8-EB082D3F5DA9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78342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34463-1118-433D-B412-144F19930E47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243B-32AD-47F6-BE2E-5A530B806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126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34463-1118-433D-B412-144F19930E47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243B-32AD-47F6-BE2E-5A530B806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171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34463-1118-433D-B412-144F19930E47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243B-32AD-47F6-BE2E-5A530B806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10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34463-1118-433D-B412-144F19930E47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243B-32AD-47F6-BE2E-5A530B806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777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34463-1118-433D-B412-144F19930E47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243B-32AD-47F6-BE2E-5A530B806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16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34463-1118-433D-B412-144F19930E47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243B-32AD-47F6-BE2E-5A530B806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799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34463-1118-433D-B412-144F19930E47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243B-32AD-47F6-BE2E-5A530B806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3172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34463-1118-433D-B412-144F19930E47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243B-32AD-47F6-BE2E-5A530B806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571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908050"/>
            <a:ext cx="9144000" cy="73025"/>
          </a:xfrm>
          <a:prstGeom prst="rect">
            <a:avLst/>
          </a:prstGeom>
          <a:solidFill>
            <a:srgbClr val="E194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CA" altLang="en-US">
              <a:latin typeface="Calibri" panose="020F0502020204030204" pitchFamily="34" charset="0"/>
            </a:endParaRPr>
          </a:p>
        </p:txBody>
      </p:sp>
      <p:pic>
        <p:nvPicPr>
          <p:cNvPr id="5" name="Picture 2" descr="C:\Daniel\First Year Work Term\DalTRAC 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115888"/>
            <a:ext cx="2087562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981075"/>
            <a:ext cx="9144000" cy="4603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CA" altLang="en-US">
              <a:latin typeface="Calibri" panose="020F0502020204030204" pitchFamily="34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6816" y="-90264"/>
            <a:ext cx="8229600" cy="1143000"/>
          </a:xfrm>
        </p:spPr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4" name="Text Placeholder 37"/>
          <p:cNvSpPr>
            <a:spLocks noGrp="1"/>
          </p:cNvSpPr>
          <p:nvPr>
            <p:ph type="body" sz="quarter" idx="10"/>
          </p:nvPr>
        </p:nvSpPr>
        <p:spPr>
          <a:xfrm>
            <a:off x="7308304" y="6237312"/>
            <a:ext cx="1512615" cy="432048"/>
          </a:xfrm>
        </p:spPr>
        <p:txBody>
          <a:bodyPr>
            <a:normAutofit/>
          </a:bodyPr>
          <a:lstStyle>
            <a:lvl1pPr algn="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7501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34463-1118-433D-B412-144F19930E47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243B-32AD-47F6-BE2E-5A530B806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7515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34463-1118-433D-B412-144F19930E47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243B-32AD-47F6-BE2E-5A530B806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17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34463-1118-433D-B412-144F19930E47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243B-32AD-47F6-BE2E-5A530B806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760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B77E1-E96D-4C52-8A40-7803286EF16E}" type="datetimeFigureOut">
              <a:rPr lang="en-CA"/>
              <a:pPr>
                <a:defRPr/>
              </a:pPr>
              <a:t>20/04/2017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BDA28-7167-4F9A-BD38-47071ECE4FF4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109875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85B50-F547-484C-8B4A-4DF2A0D3FC7B}" type="datetimeFigureOut">
              <a:rPr lang="en-CA"/>
              <a:pPr>
                <a:defRPr/>
              </a:pPr>
              <a:t>20/04/2017</a:t>
            </a:fld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379FF-1F44-4806-AEB5-02739D04203F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468513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AF317-141E-44F4-8D45-2D4F51060947}" type="datetimeFigureOut">
              <a:rPr lang="en-CA"/>
              <a:pPr>
                <a:defRPr/>
              </a:pPr>
              <a:t>20/04/2017</a:t>
            </a:fld>
            <a:endParaRPr lang="en-CA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52903-3679-4927-8D00-31CD0B5149D7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297642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C2791-2216-45E8-8789-5733BCEA6154}" type="datetimeFigureOut">
              <a:rPr lang="en-CA"/>
              <a:pPr>
                <a:defRPr/>
              </a:pPr>
              <a:t>20/04/2017</a:t>
            </a:fld>
            <a:endParaRPr lang="en-CA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34C39-393E-470B-8E3E-117D785E2D3D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33563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6C510-5F51-4206-A071-506AB8AC553E}" type="datetimeFigureOut">
              <a:rPr lang="en-CA"/>
              <a:pPr>
                <a:defRPr/>
              </a:pPr>
              <a:t>20/04/2017</a:t>
            </a:fld>
            <a:endParaRPr lang="en-CA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03B85-2477-480D-A8E0-871F28B9AD17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99564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A98C4-269D-4969-A664-F961F3DB25F4}" type="datetimeFigureOut">
              <a:rPr lang="en-CA"/>
              <a:pPr>
                <a:defRPr/>
              </a:pPr>
              <a:t>20/04/2017</a:t>
            </a:fld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81902-6D1B-4494-9FD9-90B6168D0408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500055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C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48F84-8D20-4ACA-B28B-B5AD681765BB}" type="datetimeFigureOut">
              <a:rPr lang="en-CA"/>
              <a:pPr>
                <a:defRPr/>
              </a:pPr>
              <a:t>20/04/2017</a:t>
            </a:fld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8ADDF-0EF2-4B0C-BF7A-57BB5D4D888B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682058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CA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CA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52CB912-8CBC-43AD-B9D7-73A7AFC1AF72}" type="datetimeFigureOut">
              <a:rPr lang="en-CA"/>
              <a:pPr>
                <a:defRPr/>
              </a:pPr>
              <a:t>20/04/2017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319C795-4669-4E7C-930C-229891F82D7D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58" r:id="rId3"/>
    <p:sldLayoutId id="2147483959" r:id="rId4"/>
    <p:sldLayoutId id="2147483960" r:id="rId5"/>
    <p:sldLayoutId id="2147483961" r:id="rId6"/>
    <p:sldLayoutId id="2147483962" r:id="rId7"/>
    <p:sldLayoutId id="2147483963" r:id="rId8"/>
    <p:sldLayoutId id="2147483964" r:id="rId9"/>
    <p:sldLayoutId id="2147483965" r:id="rId10"/>
    <p:sldLayoutId id="21474839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34463-1118-433D-B412-144F19930E47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3243B-32AD-47F6-BE2E-5A530B806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404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24.xml"/><Relationship Id="rId4" Type="http://schemas.openxmlformats.org/officeDocument/2006/relationships/chart" Target="../charts/chart2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979712" y="5516562"/>
            <a:ext cx="6840438" cy="1008781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n-CA" dirty="0"/>
              <a:t>Session: </a:t>
            </a:r>
            <a:r>
              <a:rPr lang="en-CA" b="1" dirty="0"/>
              <a:t>Best Practices in Urban Transportation Planning</a:t>
            </a:r>
          </a:p>
          <a:p>
            <a:pPr>
              <a:defRPr/>
            </a:pPr>
            <a:r>
              <a:rPr lang="en-CA" altLang="en-US" dirty="0"/>
              <a:t>Transportation Association of Canada Conference</a:t>
            </a:r>
          </a:p>
          <a:p>
            <a:pPr>
              <a:defRPr/>
            </a:pPr>
            <a:r>
              <a:rPr lang="en-CA" altLang="en-US" dirty="0"/>
              <a:t>September 24-27</a:t>
            </a:r>
          </a:p>
          <a:p>
            <a:pPr>
              <a:defRPr/>
            </a:pPr>
            <a:r>
              <a:rPr lang="en-CA" altLang="en-US" dirty="0"/>
              <a:t>St. John’s, NL</a:t>
            </a:r>
          </a:p>
          <a:p>
            <a:pPr>
              <a:defRPr/>
            </a:pPr>
            <a:endParaRPr lang="en-CA" altLang="en-US" dirty="0"/>
          </a:p>
          <a:p>
            <a:pPr>
              <a:defRPr/>
            </a:pPr>
            <a:endParaRPr lang="en-CA" alt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282825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CA" sz="3000" b="1" i="1" dirty="0"/>
              <a:t>Tracking Progress in Transportation Sustainability: </a:t>
            </a:r>
            <a:br>
              <a:rPr lang="en-CA" sz="3000" b="1" i="1" dirty="0"/>
            </a:br>
            <a:r>
              <a:rPr lang="en-CA" sz="3000" b="1" i="1" dirty="0"/>
              <a:t>Nova Scotia Travel Activity (NovaTRAC) survey</a:t>
            </a:r>
            <a:endParaRPr lang="en-CA" sz="3000" dirty="0"/>
          </a:p>
        </p:txBody>
      </p:sp>
      <p:sp>
        <p:nvSpPr>
          <p:cNvPr id="6148" name="Rectangle 1"/>
          <p:cNvSpPr>
            <a:spLocks noChangeArrowheads="1"/>
          </p:cNvSpPr>
          <p:nvPr/>
        </p:nvSpPr>
        <p:spPr bwMode="auto">
          <a:xfrm>
            <a:off x="457200" y="3873767"/>
            <a:ext cx="8229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Arial" panose="020B0604020202020204" pitchFamily="34" charset="0"/>
              </a:rPr>
              <a:t>Dr. Ahsan Habib, Associate Professor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1400" dirty="0">
                <a:latin typeface="Arial" panose="020B0604020202020204" pitchFamily="34" charset="0"/>
              </a:rPr>
              <a:t>School of Planning, and Department of Civil and Resource Engineering, Dalhousie University</a:t>
            </a:r>
          </a:p>
        </p:txBody>
      </p:sp>
      <p:pic>
        <p:nvPicPr>
          <p:cNvPr id="6149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160338"/>
            <a:ext cx="3779837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8118" y="116632"/>
            <a:ext cx="2184889" cy="372391"/>
          </a:xfrm>
        </p:spPr>
        <p:txBody>
          <a:bodyPr>
            <a:normAutofit/>
          </a:bodyPr>
          <a:lstStyle/>
          <a:p>
            <a:pPr algn="ctr"/>
            <a:r>
              <a:rPr lang="en-US" sz="1500" dirty="0">
                <a:latin typeface="+mn-lt"/>
              </a:rPr>
              <a:t>Income</a:t>
            </a:r>
            <a:endParaRPr lang="en-US" sz="2400" dirty="0">
              <a:latin typeface="+mn-lt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8804638"/>
              </p:ext>
            </p:extLst>
          </p:nvPr>
        </p:nvGraphicFramePr>
        <p:xfrm>
          <a:off x="4795642" y="3645024"/>
          <a:ext cx="4329113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6093550"/>
              </p:ext>
            </p:extLst>
          </p:nvPr>
        </p:nvGraphicFramePr>
        <p:xfrm>
          <a:off x="4644008" y="692696"/>
          <a:ext cx="4392488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7580707"/>
              </p:ext>
            </p:extLst>
          </p:nvPr>
        </p:nvGraphicFramePr>
        <p:xfrm>
          <a:off x="107504" y="692696"/>
          <a:ext cx="4392489" cy="2604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5898860"/>
              </p:ext>
            </p:extLst>
          </p:nvPr>
        </p:nvGraphicFramePr>
        <p:xfrm>
          <a:off x="107504" y="3645024"/>
          <a:ext cx="4401122" cy="285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17751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8118" y="116632"/>
            <a:ext cx="2184889" cy="372391"/>
          </a:xfrm>
        </p:spPr>
        <p:txBody>
          <a:bodyPr>
            <a:normAutofit/>
          </a:bodyPr>
          <a:lstStyle/>
          <a:p>
            <a:pPr algn="ctr"/>
            <a:r>
              <a:rPr lang="en-US" sz="1500" dirty="0">
                <a:latin typeface="+mn-lt"/>
              </a:rPr>
              <a:t>Employment Level</a:t>
            </a:r>
            <a:endParaRPr lang="en-US" sz="2400" dirty="0">
              <a:latin typeface="+mn-lt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9008713"/>
              </p:ext>
            </p:extLst>
          </p:nvPr>
        </p:nvGraphicFramePr>
        <p:xfrm>
          <a:off x="4572000" y="3645024"/>
          <a:ext cx="4351707" cy="2939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0716789"/>
              </p:ext>
            </p:extLst>
          </p:nvPr>
        </p:nvGraphicFramePr>
        <p:xfrm>
          <a:off x="4615158" y="489022"/>
          <a:ext cx="4421338" cy="2939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9355341"/>
              </p:ext>
            </p:extLst>
          </p:nvPr>
        </p:nvGraphicFramePr>
        <p:xfrm>
          <a:off x="179512" y="489022"/>
          <a:ext cx="4421338" cy="2795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0135331"/>
              </p:ext>
            </p:extLst>
          </p:nvPr>
        </p:nvGraphicFramePr>
        <p:xfrm>
          <a:off x="171451" y="3613636"/>
          <a:ext cx="4329112" cy="2839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02433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8118" y="116632"/>
            <a:ext cx="2184889" cy="372391"/>
          </a:xfrm>
        </p:spPr>
        <p:txBody>
          <a:bodyPr>
            <a:normAutofit/>
          </a:bodyPr>
          <a:lstStyle/>
          <a:p>
            <a:pPr algn="ctr"/>
            <a:r>
              <a:rPr lang="en-US" sz="1500" dirty="0">
                <a:latin typeface="+mn-lt"/>
              </a:rPr>
              <a:t>Gender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2196057"/>
              </p:ext>
            </p:extLst>
          </p:nvPr>
        </p:nvGraphicFramePr>
        <p:xfrm>
          <a:off x="4644008" y="3717032"/>
          <a:ext cx="4266647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5980050"/>
              </p:ext>
            </p:extLst>
          </p:nvPr>
        </p:nvGraphicFramePr>
        <p:xfrm>
          <a:off x="4646984" y="692695"/>
          <a:ext cx="4389512" cy="280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226374"/>
              </p:ext>
            </p:extLst>
          </p:nvPr>
        </p:nvGraphicFramePr>
        <p:xfrm>
          <a:off x="251520" y="692696"/>
          <a:ext cx="4389512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9486331"/>
              </p:ext>
            </p:extLst>
          </p:nvPr>
        </p:nvGraphicFramePr>
        <p:xfrm>
          <a:off x="209551" y="3739069"/>
          <a:ext cx="4248149" cy="2642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056950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8118" y="116632"/>
            <a:ext cx="2184889" cy="372391"/>
          </a:xfrm>
        </p:spPr>
        <p:txBody>
          <a:bodyPr>
            <a:normAutofit/>
          </a:bodyPr>
          <a:lstStyle/>
          <a:p>
            <a:pPr algn="ctr"/>
            <a:r>
              <a:rPr lang="en-US" sz="1500" dirty="0">
                <a:latin typeface="+mn-lt"/>
              </a:rPr>
              <a:t>Household Size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2171896"/>
              </p:ext>
            </p:extLst>
          </p:nvPr>
        </p:nvGraphicFramePr>
        <p:xfrm>
          <a:off x="4716016" y="3717032"/>
          <a:ext cx="4285060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8694888"/>
              </p:ext>
            </p:extLst>
          </p:nvPr>
        </p:nvGraphicFramePr>
        <p:xfrm>
          <a:off x="4427984" y="489022"/>
          <a:ext cx="4542117" cy="2867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0073099"/>
              </p:ext>
            </p:extLst>
          </p:nvPr>
        </p:nvGraphicFramePr>
        <p:xfrm>
          <a:off x="179512" y="620688"/>
          <a:ext cx="4116576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7211214"/>
              </p:ext>
            </p:extLst>
          </p:nvPr>
        </p:nvGraphicFramePr>
        <p:xfrm>
          <a:off x="107504" y="3717032"/>
          <a:ext cx="4608961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576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87313" y="-90488"/>
            <a:ext cx="8229600" cy="1143001"/>
          </a:xfrm>
        </p:spPr>
        <p:txBody>
          <a:bodyPr/>
          <a:lstStyle/>
          <a:p>
            <a:r>
              <a:rPr lang="en-CA" altLang="en-US" dirty="0"/>
              <a:t>Attitudinal Insights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124737"/>
              </p:ext>
            </p:extLst>
          </p:nvPr>
        </p:nvGraphicFramePr>
        <p:xfrm>
          <a:off x="251520" y="1268764"/>
          <a:ext cx="8640959" cy="5256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89894"/>
                <a:gridCol w="1212766"/>
                <a:gridCol w="819617"/>
                <a:gridCol w="923735"/>
                <a:gridCol w="833777"/>
                <a:gridCol w="1061170"/>
              </a:tblGrid>
              <a:tr h="37547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i="1" u="none" strike="noStrike" dirty="0" smtClean="0">
                          <a:effectLst/>
                        </a:rPr>
                        <a:t>Statements</a:t>
                      </a:r>
                      <a:endParaRPr lang="en-US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b="1" i="1" u="none" strike="noStrike" dirty="0">
                          <a:effectLst/>
                        </a:rPr>
                        <a:t>Percentage of Respondents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5470"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Strongly Agree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Agree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Neutral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Disagree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Strongly Disagree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54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 enjoy riding a bicycle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32.2%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29.8%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19.9%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9.3%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8.8%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54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 prefer </a:t>
                      </a:r>
                      <a:r>
                        <a:rPr lang="en-US" sz="1100" u="none" strike="noStrike" dirty="0" smtClean="0">
                          <a:effectLst/>
                        </a:rPr>
                        <a:t>walking </a:t>
                      </a:r>
                      <a:r>
                        <a:rPr lang="en-US" sz="1100" u="none" strike="noStrike" dirty="0">
                          <a:effectLst/>
                        </a:rPr>
                        <a:t>to driving whenever possible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30.5%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33.1%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19.0%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13.4%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4.0%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54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 feel </a:t>
                      </a:r>
                      <a:r>
                        <a:rPr lang="en-US" sz="1100" u="none" strike="noStrike" dirty="0" smtClean="0">
                          <a:effectLst/>
                        </a:rPr>
                        <a:t>happier </a:t>
                      </a:r>
                      <a:r>
                        <a:rPr lang="en-US" sz="1100" u="none" strike="noStrike" dirty="0">
                          <a:effectLst/>
                        </a:rPr>
                        <a:t>when riding a bike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9.6%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14.8%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27.8%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24.5%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23.3%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54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 take pride in owning a car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15.3%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32.5%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31.8%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10.8%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9.6%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54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Driving provides me with freedom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41.0%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41.8%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10.9%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4.7%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54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 am fully satisfied with my commute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24.0%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33.7%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20.9%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16.4%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4.8%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54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My commute makes me feel stressed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5.6%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14.1%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22.7%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34.4%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23.3%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54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 am happy with where I live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47.1%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38.1%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8.3%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5.2%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54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 invest a lot of time into the community I live in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15.1%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29.2%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32.4%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18.9%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4.5%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54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 suburban environment offers the best quality of life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6.8%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23.1%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29.7%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23.0%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17.4%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54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 limit my driving because it is bad for air quality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8.8%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21.2%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30.3%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32.2%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7.5%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54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 consider global warming a major concern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44.0%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38.0%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14.4%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2.6%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1.1%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570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7313" y="-90488"/>
            <a:ext cx="8229600" cy="1143001"/>
          </a:xfrm>
        </p:spPr>
        <p:txBody>
          <a:bodyPr/>
          <a:lstStyle/>
          <a:p>
            <a:r>
              <a:rPr lang="en-CA" altLang="en-US"/>
              <a:t>Moving Forward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308850" y="6237288"/>
            <a:ext cx="1511300" cy="431800"/>
          </a:xfrm>
        </p:spPr>
        <p:txBody>
          <a:bodyPr/>
          <a:lstStyle/>
          <a:p>
            <a:pPr>
              <a:defRPr/>
            </a:pPr>
            <a:endParaRPr lang="en-CA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87313" y="-90488"/>
            <a:ext cx="8229600" cy="1143001"/>
          </a:xfrm>
        </p:spPr>
        <p:txBody>
          <a:bodyPr/>
          <a:lstStyle/>
          <a:p>
            <a:r>
              <a:rPr lang="en-CA" altLang="en-US"/>
              <a:t>Thank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308850" y="6237288"/>
            <a:ext cx="1511300" cy="431800"/>
          </a:xfrm>
        </p:spPr>
        <p:txBody>
          <a:bodyPr/>
          <a:lstStyle/>
          <a:p>
            <a:pPr>
              <a:defRPr/>
            </a:pPr>
            <a:endParaRPr lang="en-CA"/>
          </a:p>
        </p:txBody>
      </p:sp>
      <p:pic>
        <p:nvPicPr>
          <p:cNvPr id="1536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300" y="2112963"/>
            <a:ext cx="2967038" cy="194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5"/>
          <p:cNvSpPr txBox="1">
            <a:spLocks/>
          </p:cNvSpPr>
          <p:nvPr/>
        </p:nvSpPr>
        <p:spPr bwMode="auto">
          <a:xfrm>
            <a:off x="720725" y="5122863"/>
            <a:ext cx="7596188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527050" indent="-698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054100" indent="-1397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582738" indent="-21113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109788" indent="-2809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en-CA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Acknowledgements</a:t>
            </a:r>
          </a:p>
          <a:p>
            <a:pPr marL="285750" indent="-285750" eaLnBrk="1" hangingPunct="1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CA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Funding Agencies: MEOPAR, NSERC-DG, CFI</a:t>
            </a:r>
          </a:p>
          <a:p>
            <a:pPr marL="285750" indent="-285750" eaLnBrk="1" hangingPunct="1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CA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DalTRAC Contributors: Nazmul Arefin Khan and Sara Campbell </a:t>
            </a:r>
          </a:p>
          <a:p>
            <a:pPr eaLnBrk="1" hangingPunct="1">
              <a:defRPr/>
            </a:pPr>
            <a:endParaRPr lang="en-CA" altLang="en-US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308850" y="6237288"/>
            <a:ext cx="1511300" cy="431800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None/>
              <a:defRPr/>
            </a:pPr>
            <a:endParaRPr lang="en-CA" sz="2800"/>
          </a:p>
        </p:txBody>
      </p:sp>
      <p:sp>
        <p:nvSpPr>
          <p:cNvPr id="8195" name="Title 3"/>
          <p:cNvSpPr>
            <a:spLocks noGrp="1"/>
          </p:cNvSpPr>
          <p:nvPr>
            <p:ph type="title"/>
          </p:nvPr>
        </p:nvSpPr>
        <p:spPr>
          <a:xfrm>
            <a:off x="87313" y="-90488"/>
            <a:ext cx="8229600" cy="1143001"/>
          </a:xfrm>
        </p:spPr>
        <p:txBody>
          <a:bodyPr/>
          <a:lstStyle/>
          <a:p>
            <a:r>
              <a:rPr lang="en-CA" altLang="en-US" dirty="0"/>
              <a:t>Research Links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1079612" y="1484784"/>
          <a:ext cx="698477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308850" y="6237288"/>
            <a:ext cx="1511300" cy="431800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None/>
              <a:defRPr/>
            </a:pPr>
            <a:endParaRPr lang="en-CA" sz="2800" dirty="0"/>
          </a:p>
        </p:txBody>
      </p:sp>
      <p:sp>
        <p:nvSpPr>
          <p:cNvPr id="8195" name="Title 3"/>
          <p:cNvSpPr>
            <a:spLocks noGrp="1"/>
          </p:cNvSpPr>
          <p:nvPr>
            <p:ph type="title"/>
          </p:nvPr>
        </p:nvSpPr>
        <p:spPr>
          <a:xfrm>
            <a:off x="87313" y="-90488"/>
            <a:ext cx="8229600" cy="114300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CA" altLang="en-US" dirty="0"/>
              <a:t>Travel Surveys</a:t>
            </a:r>
            <a:endParaRPr lang="en-CA" altLang="en-US" dirty="0">
              <a:latin typeface="Cambria" panose="0204050305040603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465842"/>
            <a:ext cx="8291534" cy="1682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Travel surveys are critical for cities to:</a:t>
            </a:r>
          </a:p>
          <a:p>
            <a:pPr marL="803275" indent="-360363">
              <a:spcBef>
                <a:spcPts val="423"/>
              </a:spcBef>
              <a:buFont typeface="Courier New" panose="02070309020205020404" pitchFamily="49" charset="0"/>
              <a:buChar char="o"/>
            </a:pPr>
            <a:r>
              <a:rPr lang="en-C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 transport network models </a:t>
            </a:r>
          </a:p>
          <a:p>
            <a:pPr marL="803275" indent="-360363">
              <a:spcBef>
                <a:spcPts val="423"/>
              </a:spcBef>
              <a:buFont typeface="Courier New" panose="02070309020205020404" pitchFamily="49" charset="0"/>
              <a:buChar char="o"/>
            </a:pPr>
            <a:r>
              <a:rPr lang="en-C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</a:t>
            </a:r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</a:t>
            </a:r>
            <a:r>
              <a:rPr lang="en-C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evidence-based decision making </a:t>
            </a:r>
          </a:p>
          <a:p>
            <a:pPr marL="803275" indent="-360363">
              <a:spcBef>
                <a:spcPts val="423"/>
              </a:spcBef>
              <a:buFont typeface="Courier New" panose="02070309020205020404" pitchFamily="49" charset="0"/>
              <a:buChar char="o"/>
            </a:pPr>
            <a:r>
              <a:rPr lang="en-C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 </a:t>
            </a:r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system </a:t>
            </a:r>
            <a:r>
              <a:rPr lang="en-C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performance </a:t>
            </a:r>
          </a:p>
          <a:p>
            <a:pPr marL="803275" indent="-360363">
              <a:spcBef>
                <a:spcPts val="423"/>
              </a:spcBef>
              <a:buFont typeface="Courier New" panose="02070309020205020404" pitchFamily="49" charset="0"/>
              <a:buChar char="o"/>
            </a:pPr>
            <a:r>
              <a:rPr lang="en-C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track progress in sustainable travel behaviour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8362" y="4088525"/>
            <a:ext cx="3870056" cy="25800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76" y="4088524"/>
            <a:ext cx="4670011" cy="2580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394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308850" y="6237288"/>
            <a:ext cx="1511300" cy="431800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None/>
              <a:defRPr/>
            </a:pPr>
            <a:endParaRPr lang="en-CA" sz="2800"/>
          </a:p>
        </p:txBody>
      </p:sp>
      <p:sp>
        <p:nvSpPr>
          <p:cNvPr id="9219" name="Title 3"/>
          <p:cNvSpPr>
            <a:spLocks noGrp="1"/>
          </p:cNvSpPr>
          <p:nvPr>
            <p:ph type="title"/>
          </p:nvPr>
        </p:nvSpPr>
        <p:spPr>
          <a:xfrm>
            <a:off x="87313" y="-90488"/>
            <a:ext cx="8229600" cy="1143001"/>
          </a:xfrm>
        </p:spPr>
        <p:txBody>
          <a:bodyPr/>
          <a:lstStyle/>
          <a:p>
            <a:r>
              <a:rPr lang="en-CA" altLang="en-US"/>
              <a:t>NovaTRAC survey</a:t>
            </a:r>
          </a:p>
        </p:txBody>
      </p:sp>
      <p:sp>
        <p:nvSpPr>
          <p:cNvPr id="9220" name="TextBox 1"/>
          <p:cNvSpPr txBox="1">
            <a:spLocks noChangeArrowheads="1"/>
          </p:cNvSpPr>
          <p:nvPr/>
        </p:nvSpPr>
        <p:spPr bwMode="auto">
          <a:xfrm>
            <a:off x="395536" y="1465842"/>
            <a:ext cx="5111923" cy="4358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/>
            <a:r>
              <a:rPr lang="en-CA" sz="1800" dirty="0"/>
              <a:t> About your household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CA" sz="1800" dirty="0"/>
              <a:t>Number and types of vehicles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CA" sz="1800" dirty="0"/>
              <a:t>Number of people living in household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CA" sz="1800" dirty="0"/>
              <a:t>Ownership status and type of house</a:t>
            </a:r>
          </a:p>
          <a:p>
            <a:pPr marL="285750" indent="-285750"/>
            <a:r>
              <a:rPr lang="en-CA" sz="1800" dirty="0"/>
              <a:t>About each person living in your home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CA" sz="1800" dirty="0"/>
              <a:t>Age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CA" sz="1800" dirty="0"/>
              <a:t>Education and Employment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CA" sz="1800" dirty="0"/>
              <a:t>Transit pass ownership </a:t>
            </a:r>
          </a:p>
          <a:p>
            <a:pPr marL="285750" indent="-285750"/>
            <a:r>
              <a:rPr lang="en-CA" sz="1800" dirty="0"/>
              <a:t>24-Hour Travel Log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CA" sz="1800" dirty="0"/>
              <a:t>Location of Place A and Place B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CA" sz="1800" dirty="0"/>
              <a:t>Reason for making the trip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CA" sz="1800" dirty="0"/>
              <a:t>Start time of the trip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CA" sz="1800" dirty="0"/>
              <a:t>Mode of transportation used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1" t="2751" r="6220" b="26900"/>
          <a:stretch/>
        </p:blipFill>
        <p:spPr>
          <a:xfrm>
            <a:off x="4932040" y="2203085"/>
            <a:ext cx="3744416" cy="288363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308850" y="6237288"/>
            <a:ext cx="1511300" cy="431800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None/>
              <a:defRPr/>
            </a:pPr>
            <a:endParaRPr lang="en-CA" sz="2800"/>
          </a:p>
        </p:txBody>
      </p:sp>
      <p:sp>
        <p:nvSpPr>
          <p:cNvPr id="9219" name="Title 3"/>
          <p:cNvSpPr>
            <a:spLocks noGrp="1"/>
          </p:cNvSpPr>
          <p:nvPr>
            <p:ph type="title"/>
          </p:nvPr>
        </p:nvSpPr>
        <p:spPr>
          <a:xfrm>
            <a:off x="87313" y="-90488"/>
            <a:ext cx="8229600" cy="1143001"/>
          </a:xfrm>
        </p:spPr>
        <p:txBody>
          <a:bodyPr/>
          <a:lstStyle/>
          <a:p>
            <a:r>
              <a:rPr lang="en-CA" altLang="en-US"/>
              <a:t>NovaTRAC survey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645" y="1154118"/>
            <a:ext cx="7821836" cy="5513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658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83934">
            <a:off x="1633538" y="2184400"/>
            <a:ext cx="5778500" cy="46704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308850" y="6237288"/>
            <a:ext cx="1511300" cy="431800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None/>
              <a:defRPr/>
            </a:pPr>
            <a:endParaRPr lang="en-CA" sz="2800"/>
          </a:p>
        </p:txBody>
      </p:sp>
      <p:sp>
        <p:nvSpPr>
          <p:cNvPr id="10244" name="Title 3"/>
          <p:cNvSpPr>
            <a:spLocks noGrp="1"/>
          </p:cNvSpPr>
          <p:nvPr>
            <p:ph type="title"/>
          </p:nvPr>
        </p:nvSpPr>
        <p:spPr>
          <a:xfrm>
            <a:off x="87313" y="-90488"/>
            <a:ext cx="8229600" cy="1143001"/>
          </a:xfrm>
        </p:spPr>
        <p:txBody>
          <a:bodyPr/>
          <a:lstStyle/>
          <a:p>
            <a:r>
              <a:rPr lang="en-CA" altLang="en-US"/>
              <a:t>Emission Modeling</a:t>
            </a:r>
          </a:p>
        </p:txBody>
      </p:sp>
      <p:sp>
        <p:nvSpPr>
          <p:cNvPr id="20" name="Rectangle 19"/>
          <p:cNvSpPr/>
          <p:nvPr/>
        </p:nvSpPr>
        <p:spPr>
          <a:xfrm rot="1342553">
            <a:off x="1601788" y="2066925"/>
            <a:ext cx="5940425" cy="4906963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246" name="TextBox 5"/>
          <p:cNvSpPr txBox="1">
            <a:spLocks noChangeArrowheads="1"/>
          </p:cNvSpPr>
          <p:nvPr/>
        </p:nvSpPr>
        <p:spPr bwMode="auto">
          <a:xfrm>
            <a:off x="206375" y="1422001"/>
            <a:ext cx="8731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Calibri" panose="020F0502020204030204" pitchFamily="34" charset="0"/>
              </a:rPr>
              <a:t>Fuel Consumption for Passenger Transport per Capita and Total Amount</a:t>
            </a:r>
          </a:p>
        </p:txBody>
      </p:sp>
      <p:sp>
        <p:nvSpPr>
          <p:cNvPr id="10247" name="TextBox 7"/>
          <p:cNvSpPr txBox="1">
            <a:spLocks noChangeArrowheads="1"/>
          </p:cNvSpPr>
          <p:nvPr/>
        </p:nvSpPr>
        <p:spPr bwMode="auto">
          <a:xfrm>
            <a:off x="1033689" y="3400425"/>
            <a:ext cx="23431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1203</a:t>
            </a:r>
            <a:r>
              <a:rPr lang="en-US" altLang="en-US" sz="1800">
                <a:cs typeface="Calibri" panose="020F0502020204030204" pitchFamily="34" charset="0"/>
              </a:rPr>
              <a:t> L per capita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1109.25</a:t>
            </a:r>
            <a:r>
              <a:rPr lang="en-US" altLang="en-US" sz="1800">
                <a:cs typeface="Calibri" panose="020F0502020204030204" pitchFamily="34" charset="0"/>
              </a:rPr>
              <a:t> millions of L</a:t>
            </a:r>
          </a:p>
        </p:txBody>
      </p:sp>
      <p:sp>
        <p:nvSpPr>
          <p:cNvPr id="10248" name="Text Box 367"/>
          <p:cNvSpPr txBox="1">
            <a:spLocks noChangeArrowheads="1"/>
          </p:cNvSpPr>
          <p:nvPr/>
        </p:nvSpPr>
        <p:spPr bwMode="auto">
          <a:xfrm>
            <a:off x="1795689" y="2820987"/>
            <a:ext cx="1239837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Tx/>
              <a:buNone/>
            </a:pPr>
            <a:r>
              <a:rPr lang="en-US" altLang="en-US" sz="2800" b="1">
                <a:solidFill>
                  <a:srgbClr val="767171"/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2015</a:t>
            </a:r>
            <a:endParaRPr lang="en-US" altLang="en-US" sz="28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49" name="Text Box 367"/>
          <p:cNvSpPr txBox="1">
            <a:spLocks noChangeArrowheads="1"/>
          </p:cNvSpPr>
          <p:nvPr/>
        </p:nvSpPr>
        <p:spPr bwMode="auto">
          <a:xfrm>
            <a:off x="5572125" y="2841625"/>
            <a:ext cx="94773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Tx/>
              <a:buNone/>
            </a:pPr>
            <a:r>
              <a:rPr lang="en-US" altLang="en-US" sz="2800" b="1">
                <a:solidFill>
                  <a:srgbClr val="767171"/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2016</a:t>
            </a:r>
            <a:endParaRPr lang="en-US" altLang="en-US" sz="28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50" name="TextBox 10"/>
          <p:cNvSpPr txBox="1">
            <a:spLocks noChangeArrowheads="1"/>
          </p:cNvSpPr>
          <p:nvPr/>
        </p:nvSpPr>
        <p:spPr bwMode="auto">
          <a:xfrm>
            <a:off x="5030788" y="3400425"/>
            <a:ext cx="2343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dirty="0">
                <a:cs typeface="Calibri" panose="020F0502020204030204" pitchFamily="34" charset="0"/>
              </a:rPr>
              <a:t>1204 </a:t>
            </a:r>
            <a:r>
              <a:rPr lang="en-US" altLang="en-US" sz="1800" dirty="0">
                <a:cs typeface="Calibri" panose="020F0502020204030204" pitchFamily="34" charset="0"/>
              </a:rPr>
              <a:t>L per capita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dirty="0">
                <a:cs typeface="Calibri" panose="020F0502020204030204" pitchFamily="34" charset="0"/>
              </a:rPr>
              <a:t>1198.34</a:t>
            </a:r>
            <a:r>
              <a:rPr lang="en-US" altLang="en-US" sz="1800" dirty="0">
                <a:cs typeface="Calibri" panose="020F0502020204030204" pitchFamily="34" charset="0"/>
              </a:rPr>
              <a:t> millions of L</a:t>
            </a:r>
          </a:p>
        </p:txBody>
      </p:sp>
      <p:grpSp>
        <p:nvGrpSpPr>
          <p:cNvPr id="10251" name="Group 11"/>
          <p:cNvGrpSpPr>
            <a:grpSpLocks/>
          </p:cNvGrpSpPr>
          <p:nvPr/>
        </p:nvGrpSpPr>
        <p:grpSpPr bwMode="auto">
          <a:xfrm rot="5400000">
            <a:off x="7758112" y="3459163"/>
            <a:ext cx="1279525" cy="1123950"/>
            <a:chOff x="84525" y="-8092"/>
            <a:chExt cx="1542491" cy="1398942"/>
          </a:xfrm>
        </p:grpSpPr>
        <p:grpSp>
          <p:nvGrpSpPr>
            <p:cNvPr id="13" name="Group 12"/>
            <p:cNvGrpSpPr/>
            <p:nvPr/>
          </p:nvGrpSpPr>
          <p:grpSpPr>
            <a:xfrm rot="1493813">
              <a:off x="293835" y="-8092"/>
              <a:ext cx="1333181" cy="1332872"/>
              <a:chOff x="-96052" y="35660"/>
              <a:chExt cx="1333500" cy="1333499"/>
            </a:xfrm>
            <a:solidFill>
              <a:schemeClr val="bg1">
                <a:lumMod val="50000"/>
              </a:schemeClr>
            </a:solidFill>
          </p:grpSpPr>
          <p:sp>
            <p:nvSpPr>
              <p:cNvPr id="15" name="Teardrop 14"/>
              <p:cNvSpPr/>
              <p:nvPr/>
            </p:nvSpPr>
            <p:spPr>
              <a:xfrm rot="11759467">
                <a:off x="-96052" y="35660"/>
                <a:ext cx="1333500" cy="1333499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 rot="14706187">
                <a:off x="65640" y="210100"/>
                <a:ext cx="1009866" cy="100943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defRPr/>
                </a:pPr>
                <a:r>
                  <a:rPr lang="en-US" sz="1600" b="1" dirty="0">
                    <a:solidFill>
                      <a:srgbClr val="76717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 L</a:t>
                </a:r>
                <a:endParaRPr lang="en-US" sz="16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4" name="Oval 13"/>
            <p:cNvSpPr/>
            <p:nvPr/>
          </p:nvSpPr>
          <p:spPr>
            <a:xfrm rot="5400000">
              <a:off x="84380" y="898992"/>
              <a:ext cx="495953" cy="49566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17" name="Picture 2" descr="Image result for Oil barrel Icon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129" y="2796629"/>
            <a:ext cx="768416" cy="1169492"/>
          </a:xfrm>
          <a:prstGeom prst="rect">
            <a:avLst/>
          </a:prstGeom>
          <a:noFill/>
          <a:extLst>
            <a:ext uri="{909E8E84-426E-40dd-AFC4-6F175D3DCCD1}"/>
          </a:extLst>
        </p:spPr>
      </p:pic>
      <p:sp>
        <p:nvSpPr>
          <p:cNvPr id="21" name="Minus 101"/>
          <p:cNvSpPr/>
          <p:nvPr/>
        </p:nvSpPr>
        <p:spPr>
          <a:xfrm>
            <a:off x="7885113" y="3416300"/>
            <a:ext cx="306387" cy="307975"/>
          </a:xfrm>
          <a:prstGeom prst="mathMinus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908175" y="4519613"/>
            <a:ext cx="5013325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891463" y="4729163"/>
            <a:ext cx="103505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Corbel" panose="020B0503020204020204" pitchFamily="34" charset="0"/>
              </a:rPr>
              <a:t>per capita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83934">
            <a:off x="1633538" y="2184400"/>
            <a:ext cx="5778500" cy="46704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308850" y="6237288"/>
            <a:ext cx="1511300" cy="431800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None/>
              <a:defRPr/>
            </a:pPr>
            <a:endParaRPr lang="en-CA" sz="2800"/>
          </a:p>
        </p:txBody>
      </p:sp>
      <p:sp>
        <p:nvSpPr>
          <p:cNvPr id="11268" name="Title 3"/>
          <p:cNvSpPr>
            <a:spLocks noGrp="1"/>
          </p:cNvSpPr>
          <p:nvPr>
            <p:ph type="title"/>
          </p:nvPr>
        </p:nvSpPr>
        <p:spPr>
          <a:xfrm>
            <a:off x="87313" y="-90488"/>
            <a:ext cx="8229600" cy="1143001"/>
          </a:xfrm>
        </p:spPr>
        <p:txBody>
          <a:bodyPr/>
          <a:lstStyle/>
          <a:p>
            <a:r>
              <a:rPr lang="en-CA" altLang="en-US"/>
              <a:t>Emission Modeling</a:t>
            </a:r>
          </a:p>
        </p:txBody>
      </p:sp>
      <p:sp>
        <p:nvSpPr>
          <p:cNvPr id="20" name="Rectangle 19"/>
          <p:cNvSpPr/>
          <p:nvPr/>
        </p:nvSpPr>
        <p:spPr>
          <a:xfrm rot="1342553">
            <a:off x="1601788" y="2066925"/>
            <a:ext cx="5940425" cy="4906963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270" name="TextBox 5"/>
          <p:cNvSpPr txBox="1">
            <a:spLocks noChangeArrowheads="1"/>
          </p:cNvSpPr>
          <p:nvPr/>
        </p:nvSpPr>
        <p:spPr bwMode="auto">
          <a:xfrm>
            <a:off x="206375" y="1404938"/>
            <a:ext cx="8731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 err="1">
                <a:latin typeface="+mn-lt"/>
              </a:rPr>
              <a:t>GHG</a:t>
            </a:r>
            <a:r>
              <a:rPr lang="en-US" altLang="en-US" sz="2000" dirty="0">
                <a:latin typeface="+mn-lt"/>
              </a:rPr>
              <a:t> </a:t>
            </a:r>
            <a:r>
              <a:rPr lang="en-US" altLang="en-US" sz="2000" dirty="0">
                <a:latin typeface="+mn-lt"/>
                <a:cs typeface="Calibri" panose="020F0502020204030204" pitchFamily="34" charset="0"/>
              </a:rPr>
              <a:t>Emissions</a:t>
            </a:r>
            <a:r>
              <a:rPr lang="en-US" altLang="en-US" sz="2000" dirty="0">
                <a:latin typeface="+mn-lt"/>
              </a:rPr>
              <a:t> for Passenger Transport per Capita and Total Amount</a:t>
            </a:r>
          </a:p>
        </p:txBody>
      </p:sp>
      <p:sp>
        <p:nvSpPr>
          <p:cNvPr id="11271" name="TextBox 7"/>
          <p:cNvSpPr txBox="1">
            <a:spLocks noChangeArrowheads="1"/>
          </p:cNvSpPr>
          <p:nvPr/>
        </p:nvSpPr>
        <p:spPr bwMode="auto">
          <a:xfrm>
            <a:off x="681038" y="3443288"/>
            <a:ext cx="25542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2.987 </a:t>
            </a:r>
            <a:r>
              <a:rPr lang="en-US" altLang="en-US" sz="1800">
                <a:cs typeface="Calibri" panose="020F0502020204030204" pitchFamily="34" charset="0"/>
              </a:rPr>
              <a:t>tonnes per capita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Calibri" panose="020F0502020204030204" pitchFamily="34" charset="0"/>
              </a:rPr>
              <a:t>2.75</a:t>
            </a:r>
            <a:r>
              <a:rPr lang="en-US" altLang="en-US" sz="1800">
                <a:cs typeface="Calibri" panose="020F0502020204030204" pitchFamily="34" charset="0"/>
              </a:rPr>
              <a:t> millions tonnes</a:t>
            </a:r>
          </a:p>
        </p:txBody>
      </p:sp>
      <p:sp>
        <p:nvSpPr>
          <p:cNvPr id="11272" name="Text Box 367"/>
          <p:cNvSpPr txBox="1">
            <a:spLocks noChangeArrowheads="1"/>
          </p:cNvSpPr>
          <p:nvPr/>
        </p:nvSpPr>
        <p:spPr bwMode="auto">
          <a:xfrm>
            <a:off x="1287463" y="2832100"/>
            <a:ext cx="1239837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Tx/>
              <a:buNone/>
            </a:pPr>
            <a:r>
              <a:rPr lang="en-US" altLang="en-US" sz="2800" b="1">
                <a:solidFill>
                  <a:srgbClr val="767171"/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2015</a:t>
            </a:r>
            <a:endParaRPr lang="en-US" altLang="en-US" sz="28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273" name="Text Box 367"/>
          <p:cNvSpPr txBox="1">
            <a:spLocks noChangeArrowheads="1"/>
          </p:cNvSpPr>
          <p:nvPr/>
        </p:nvSpPr>
        <p:spPr bwMode="auto">
          <a:xfrm>
            <a:off x="5572125" y="2841625"/>
            <a:ext cx="94773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Tx/>
              <a:buNone/>
            </a:pPr>
            <a:r>
              <a:rPr lang="en-US" altLang="en-US" sz="2800" b="1">
                <a:solidFill>
                  <a:srgbClr val="767171"/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2016</a:t>
            </a:r>
            <a:endParaRPr lang="en-US" altLang="en-US" sz="28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274" name="TextBox 10"/>
          <p:cNvSpPr txBox="1">
            <a:spLocks noChangeArrowheads="1"/>
          </p:cNvSpPr>
          <p:nvPr/>
        </p:nvSpPr>
        <p:spPr bwMode="auto">
          <a:xfrm>
            <a:off x="4849813" y="3443288"/>
            <a:ext cx="24193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dirty="0">
                <a:cs typeface="Calibri" panose="020F0502020204030204" pitchFamily="34" charset="0"/>
              </a:rPr>
              <a:t>3.012 </a:t>
            </a:r>
            <a:r>
              <a:rPr lang="en-US" altLang="en-US" sz="1800" dirty="0" err="1">
                <a:cs typeface="Calibri" panose="020F0502020204030204" pitchFamily="34" charset="0"/>
              </a:rPr>
              <a:t>tonnes</a:t>
            </a:r>
            <a:r>
              <a:rPr lang="en-US" altLang="en-US" sz="1800" b="1" dirty="0">
                <a:cs typeface="Calibri" panose="020F0502020204030204" pitchFamily="34" charset="0"/>
              </a:rPr>
              <a:t> </a:t>
            </a:r>
            <a:r>
              <a:rPr lang="en-US" altLang="en-US" sz="1800" dirty="0">
                <a:cs typeface="Calibri" panose="020F0502020204030204" pitchFamily="34" charset="0"/>
              </a:rPr>
              <a:t>per capita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dirty="0">
                <a:cs typeface="Calibri" panose="020F0502020204030204" pitchFamily="34" charset="0"/>
              </a:rPr>
              <a:t>2.99</a:t>
            </a:r>
            <a:r>
              <a:rPr lang="en-US" altLang="en-US" sz="1800" dirty="0">
                <a:cs typeface="Calibri" panose="020F0502020204030204" pitchFamily="34" charset="0"/>
              </a:rPr>
              <a:t> millions </a:t>
            </a:r>
            <a:r>
              <a:rPr lang="en-US" altLang="en-US" sz="1800" dirty="0" err="1">
                <a:cs typeface="Calibri" panose="020F0502020204030204" pitchFamily="34" charset="0"/>
              </a:rPr>
              <a:t>tonnes</a:t>
            </a:r>
            <a:endParaRPr lang="en-US" altLang="en-US" sz="1800" dirty="0">
              <a:cs typeface="Calibri" panose="020F0502020204030204" pitchFamily="34" charset="0"/>
            </a:endParaRPr>
          </a:p>
        </p:txBody>
      </p:sp>
      <p:sp>
        <p:nvSpPr>
          <p:cNvPr id="21" name="Minus 101"/>
          <p:cNvSpPr/>
          <p:nvPr/>
        </p:nvSpPr>
        <p:spPr>
          <a:xfrm>
            <a:off x="7885113" y="3416300"/>
            <a:ext cx="306387" cy="307975"/>
          </a:xfrm>
          <a:prstGeom prst="mathMinus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908175" y="4519613"/>
            <a:ext cx="5013325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891463" y="4729163"/>
            <a:ext cx="103505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Corbel" panose="020B0503020204020204" pitchFamily="34" charset="0"/>
              </a:rPr>
              <a:t>per capita</a:t>
            </a:r>
          </a:p>
        </p:txBody>
      </p:sp>
      <p:pic>
        <p:nvPicPr>
          <p:cNvPr id="11278" name="Picture 4" descr="Image result for smoke ic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8" y="2779713"/>
            <a:ext cx="1374775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3670288" y="3347172"/>
            <a:ext cx="839972" cy="36933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orbel" panose="020B0503020204020204" pitchFamily="34" charset="0"/>
              </a:rPr>
              <a:t>GHG</a:t>
            </a:r>
          </a:p>
        </p:txBody>
      </p:sp>
      <p:grpSp>
        <p:nvGrpSpPr>
          <p:cNvPr id="11280" name="Group 26"/>
          <p:cNvGrpSpPr>
            <a:grpSpLocks/>
          </p:cNvGrpSpPr>
          <p:nvPr/>
        </p:nvGrpSpPr>
        <p:grpSpPr bwMode="auto">
          <a:xfrm rot="5400000">
            <a:off x="7710488" y="3317875"/>
            <a:ext cx="1339850" cy="1174750"/>
            <a:chOff x="77965" y="-20662"/>
            <a:chExt cx="1542766" cy="1362270"/>
          </a:xfrm>
        </p:grpSpPr>
        <p:grpSp>
          <p:nvGrpSpPr>
            <p:cNvPr id="28" name="Group 27"/>
            <p:cNvGrpSpPr/>
            <p:nvPr/>
          </p:nvGrpSpPr>
          <p:grpSpPr>
            <a:xfrm rot="1493813">
              <a:off x="287550" y="-20662"/>
              <a:ext cx="1333181" cy="1332874"/>
              <a:chOff x="-107049" y="26901"/>
              <a:chExt cx="1333500" cy="1333500"/>
            </a:xfrm>
            <a:solidFill>
              <a:schemeClr val="bg1">
                <a:lumMod val="50000"/>
              </a:schemeClr>
            </a:solidFill>
          </p:grpSpPr>
          <p:sp>
            <p:nvSpPr>
              <p:cNvPr id="30" name="Teardrop 29"/>
              <p:cNvSpPr/>
              <p:nvPr/>
            </p:nvSpPr>
            <p:spPr>
              <a:xfrm rot="11759467">
                <a:off x="-107049" y="26901"/>
                <a:ext cx="1333500" cy="1333500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Oval 30"/>
              <p:cNvSpPr/>
              <p:nvPr/>
            </p:nvSpPr>
            <p:spPr>
              <a:xfrm rot="14706187">
                <a:off x="60139" y="186437"/>
                <a:ext cx="1009867" cy="100943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defRPr/>
                </a:pPr>
                <a:r>
                  <a:rPr lang="en-US" sz="1200" b="1" dirty="0">
                    <a:solidFill>
                      <a:srgbClr val="76717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0.025 </a:t>
                </a:r>
                <a:r>
                  <a:rPr lang="en-US" sz="1200" b="1" dirty="0" err="1">
                    <a:solidFill>
                      <a:srgbClr val="76717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tonnes</a:t>
                </a:r>
                <a:endParaRPr lang="en-US" sz="12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9" name="Oval 28"/>
            <p:cNvSpPr/>
            <p:nvPr/>
          </p:nvSpPr>
          <p:spPr>
            <a:xfrm rot="5400000">
              <a:off x="78047" y="850005"/>
              <a:ext cx="495203" cy="49536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2" name="Minus 101"/>
          <p:cNvSpPr/>
          <p:nvPr/>
        </p:nvSpPr>
        <p:spPr>
          <a:xfrm>
            <a:off x="7843838" y="3295650"/>
            <a:ext cx="307975" cy="307975"/>
          </a:xfrm>
          <a:prstGeom prst="mathMinus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87313" y="-90488"/>
            <a:ext cx="8229600" cy="1143001"/>
          </a:xfrm>
        </p:spPr>
        <p:txBody>
          <a:bodyPr/>
          <a:lstStyle/>
          <a:p>
            <a:r>
              <a:rPr lang="en-CA" altLang="en-US" dirty="0"/>
              <a:t>Health Indicators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4972396"/>
              </p:ext>
            </p:extLst>
          </p:nvPr>
        </p:nvGraphicFramePr>
        <p:xfrm>
          <a:off x="323528" y="1484784"/>
          <a:ext cx="3960440" cy="2379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8401253"/>
              </p:ext>
            </p:extLst>
          </p:nvPr>
        </p:nvGraphicFramePr>
        <p:xfrm>
          <a:off x="4788024" y="1484784"/>
          <a:ext cx="4032448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00000000-0008-0000-01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508337"/>
              </p:ext>
            </p:extLst>
          </p:nvPr>
        </p:nvGraphicFramePr>
        <p:xfrm>
          <a:off x="323528" y="4550296"/>
          <a:ext cx="3960440" cy="2307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xmlns="" id="{00000000-0008-0000-0100-00000B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6038817"/>
              </p:ext>
            </p:extLst>
          </p:nvPr>
        </p:nvGraphicFramePr>
        <p:xfrm>
          <a:off x="4860032" y="4465769"/>
          <a:ext cx="3960440" cy="23875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323528" y="1068982"/>
            <a:ext cx="3960440" cy="322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lnSpc>
                <a:spcPct val="107000"/>
              </a:lnSpc>
              <a:spcAft>
                <a:spcPts val="600"/>
              </a:spcAft>
              <a:buNone/>
            </a:pPr>
            <a:r>
              <a:rPr lang="en-CA" altLang="en-US" sz="1400" dirty="0" smtClean="0">
                <a:latin typeface="+mj-lt"/>
              </a:rPr>
              <a:t>1. Health Status</a:t>
            </a:r>
            <a:endParaRPr lang="en-CA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4788024" y="1052736"/>
            <a:ext cx="4032448" cy="322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lnSpc>
                <a:spcPct val="107000"/>
              </a:lnSpc>
              <a:spcAft>
                <a:spcPts val="600"/>
              </a:spcAft>
              <a:buNone/>
            </a:pPr>
            <a:r>
              <a:rPr lang="en-CA" sz="1400" dirty="0" smtClean="0">
                <a:latin typeface="+mj-lt"/>
              </a:rPr>
              <a:t>2. Happiness</a:t>
            </a:r>
            <a:endParaRPr lang="en-CA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323528" y="4077072"/>
            <a:ext cx="3960440" cy="322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lnSpc>
                <a:spcPct val="107000"/>
              </a:lnSpc>
              <a:spcAft>
                <a:spcPts val="600"/>
              </a:spcAft>
              <a:buNone/>
            </a:pPr>
            <a:r>
              <a:rPr lang="en-CA" sz="1400" dirty="0" smtClean="0">
                <a:latin typeface="+mj-lt"/>
              </a:rPr>
              <a:t>3</a:t>
            </a:r>
            <a:r>
              <a:rPr lang="en-CA" sz="1400" dirty="0" smtClean="0">
                <a:cs typeface="Times New Roman" panose="02020603050405020304" pitchFamily="18" charset="0"/>
              </a:rPr>
              <a:t>. Typical Weekdays</a:t>
            </a:r>
            <a:endParaRPr lang="en-CA" sz="1400" dirty="0" smtClean="0">
              <a:latin typeface="+mj-lt"/>
            </a:endParaRP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4860032" y="4077072"/>
            <a:ext cx="3960440" cy="322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lnSpc>
                <a:spcPct val="107000"/>
              </a:lnSpc>
              <a:spcAft>
                <a:spcPts val="600"/>
              </a:spcAft>
              <a:buNone/>
            </a:pPr>
            <a:r>
              <a:rPr lang="en-CA" sz="1400" dirty="0">
                <a:latin typeface="+mj-lt"/>
              </a:rPr>
              <a:t>4</a:t>
            </a:r>
            <a:r>
              <a:rPr lang="en-CA" sz="1400" dirty="0" smtClean="0">
                <a:cs typeface="Times New Roman" panose="02020603050405020304" pitchFamily="18" charset="0"/>
              </a:rPr>
              <a:t>. Physical Activity</a:t>
            </a:r>
            <a:endParaRPr lang="en-CA" sz="1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4197949"/>
              </p:ext>
            </p:extLst>
          </p:nvPr>
        </p:nvGraphicFramePr>
        <p:xfrm>
          <a:off x="4788024" y="3789040"/>
          <a:ext cx="4278445" cy="2741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1817406"/>
              </p:ext>
            </p:extLst>
          </p:nvPr>
        </p:nvGraphicFramePr>
        <p:xfrm>
          <a:off x="251520" y="548680"/>
          <a:ext cx="4446911" cy="3000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5587887"/>
              </p:ext>
            </p:extLst>
          </p:nvPr>
        </p:nvGraphicFramePr>
        <p:xfrm>
          <a:off x="4788024" y="548680"/>
          <a:ext cx="4176464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3885540"/>
              </p:ext>
            </p:extLst>
          </p:nvPr>
        </p:nvGraphicFramePr>
        <p:xfrm>
          <a:off x="222117" y="3770165"/>
          <a:ext cx="4278445" cy="2694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52491" y="116632"/>
            <a:ext cx="12961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500" kern="0" dirty="0">
                <a:solidFill>
                  <a:sysClr val="windowText" lastClr="000000"/>
                </a:solidFill>
                <a:latin typeface="+mn-lt"/>
              </a:rPr>
              <a:t>Age</a:t>
            </a:r>
          </a:p>
        </p:txBody>
      </p:sp>
    </p:spTree>
    <p:extLst>
      <p:ext uri="{BB962C8B-B14F-4D97-AF65-F5344CB8AC3E}">
        <p14:creationId xmlns:p14="http://schemas.microsoft.com/office/powerpoint/2010/main" val="103560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lTRA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DalTRAC PP Template</Template>
  <TotalTime>8787</TotalTime>
  <Words>594</Words>
  <Application>Microsoft Office PowerPoint</Application>
  <PresentationFormat>On-screen Show (4:3)</PresentationFormat>
  <Paragraphs>179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Cambria</vt:lpstr>
      <vt:lpstr>Corbel</vt:lpstr>
      <vt:lpstr>Courier New</vt:lpstr>
      <vt:lpstr>Times New Roman</vt:lpstr>
      <vt:lpstr>DalTRAC</vt:lpstr>
      <vt:lpstr>Office Theme</vt:lpstr>
      <vt:lpstr>Tracking Progress in Transportation Sustainability:  Nova Scotia Travel Activity (NovaTRAC) survey</vt:lpstr>
      <vt:lpstr>Research Links</vt:lpstr>
      <vt:lpstr>Travel Surveys</vt:lpstr>
      <vt:lpstr>NovaTRAC survey</vt:lpstr>
      <vt:lpstr>NovaTRAC survey</vt:lpstr>
      <vt:lpstr>Emission Modeling</vt:lpstr>
      <vt:lpstr>Emission Modeling</vt:lpstr>
      <vt:lpstr>Health Indicators</vt:lpstr>
      <vt:lpstr>PowerPoint Presentation</vt:lpstr>
      <vt:lpstr>Income</vt:lpstr>
      <vt:lpstr>Employment Level</vt:lpstr>
      <vt:lpstr>Gender</vt:lpstr>
      <vt:lpstr>Household Size</vt:lpstr>
      <vt:lpstr>Attitudinal Insights</vt:lpstr>
      <vt:lpstr>Moving Forward</vt:lpstr>
      <vt:lpstr>Thank You</vt:lpstr>
    </vt:vector>
  </TitlesOfParts>
  <Company>Dalhousie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</dc:creator>
  <cp:lastModifiedBy>Nazmul Arefin Khan</cp:lastModifiedBy>
  <cp:revision>290</cp:revision>
  <dcterms:created xsi:type="dcterms:W3CDTF">2013-05-29T13:54:30Z</dcterms:created>
  <dcterms:modified xsi:type="dcterms:W3CDTF">2017-04-20T14:25:19Z</dcterms:modified>
</cp:coreProperties>
</file>