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7920038" cy="9720263"/>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3084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1269" autoAdjust="0"/>
  </p:normalViewPr>
  <p:slideViewPr>
    <p:cSldViewPr snapToGrid="0">
      <p:cViewPr varScale="1">
        <p:scale>
          <a:sx n="31" d="100"/>
          <a:sy n="31" d="100"/>
        </p:scale>
        <p:origin x="1968" y="1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94003" y="1590794"/>
            <a:ext cx="6732032" cy="3384092"/>
          </a:xfrm>
        </p:spPr>
        <p:txBody>
          <a:bodyPr anchor="b"/>
          <a:lstStyle>
            <a:lvl1pPr algn="ctr">
              <a:defRPr sz="5197"/>
            </a:lvl1pPr>
          </a:lstStyle>
          <a:p>
            <a:r>
              <a:rPr lang="en-US"/>
              <a:t>Click to edit Master title style</a:t>
            </a:r>
            <a:endParaRPr lang="en-US" dirty="0"/>
          </a:p>
        </p:txBody>
      </p:sp>
      <p:sp>
        <p:nvSpPr>
          <p:cNvPr id="3" name="Subtitle 2"/>
          <p:cNvSpPr>
            <a:spLocks noGrp="1"/>
          </p:cNvSpPr>
          <p:nvPr>
            <p:ph type="subTitle" idx="1"/>
          </p:nvPr>
        </p:nvSpPr>
        <p:spPr>
          <a:xfrm>
            <a:off x="990005" y="5105389"/>
            <a:ext cx="5940029" cy="2346813"/>
          </a:xfrm>
        </p:spPr>
        <p:txBody>
          <a:bodyPr/>
          <a:lstStyle>
            <a:lvl1pPr marL="0" indent="0" algn="ctr">
              <a:buNone/>
              <a:defRPr sz="2079"/>
            </a:lvl1pPr>
            <a:lvl2pPr marL="395981" indent="0" algn="ctr">
              <a:buNone/>
              <a:defRPr sz="1732"/>
            </a:lvl2pPr>
            <a:lvl3pPr marL="791962" indent="0" algn="ctr">
              <a:buNone/>
              <a:defRPr sz="1559"/>
            </a:lvl3pPr>
            <a:lvl4pPr marL="1187943" indent="0" algn="ctr">
              <a:buNone/>
              <a:defRPr sz="1386"/>
            </a:lvl4pPr>
            <a:lvl5pPr marL="1583924" indent="0" algn="ctr">
              <a:buNone/>
              <a:defRPr sz="1386"/>
            </a:lvl5pPr>
            <a:lvl6pPr marL="1979905" indent="0" algn="ctr">
              <a:buNone/>
              <a:defRPr sz="1386"/>
            </a:lvl6pPr>
            <a:lvl7pPr marL="2375886" indent="0" algn="ctr">
              <a:buNone/>
              <a:defRPr sz="1386"/>
            </a:lvl7pPr>
            <a:lvl8pPr marL="2771866" indent="0" algn="ctr">
              <a:buNone/>
              <a:defRPr sz="1386"/>
            </a:lvl8pPr>
            <a:lvl9pPr marL="3167847" indent="0" algn="ctr">
              <a:buNone/>
              <a:defRPr sz="1386"/>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15AC9D-CFF9-4EFE-B32F-AC60ED20B61E}" type="datetimeFigureOut">
              <a:rPr lang="en-CA" smtClean="0"/>
              <a:t>2023-07-05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3431552-D305-4896-A928-04CD4942B63A}" type="slidenum">
              <a:rPr lang="en-CA" smtClean="0"/>
              <a:t>‹#›</a:t>
            </a:fld>
            <a:endParaRPr lang="en-CA"/>
          </a:p>
        </p:txBody>
      </p:sp>
    </p:spTree>
    <p:extLst>
      <p:ext uri="{BB962C8B-B14F-4D97-AF65-F5344CB8AC3E}">
        <p14:creationId xmlns:p14="http://schemas.microsoft.com/office/powerpoint/2010/main" val="2078962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15AC9D-CFF9-4EFE-B32F-AC60ED20B61E}" type="datetimeFigureOut">
              <a:rPr lang="en-CA" smtClean="0"/>
              <a:t>2023-07-05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3431552-D305-4896-A928-04CD4942B63A}" type="slidenum">
              <a:rPr lang="en-CA" smtClean="0"/>
              <a:t>‹#›</a:t>
            </a:fld>
            <a:endParaRPr lang="en-CA"/>
          </a:p>
        </p:txBody>
      </p:sp>
    </p:spTree>
    <p:extLst>
      <p:ext uri="{BB962C8B-B14F-4D97-AF65-F5344CB8AC3E}">
        <p14:creationId xmlns:p14="http://schemas.microsoft.com/office/powerpoint/2010/main" val="672380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67778" y="517514"/>
            <a:ext cx="1707758" cy="823747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44503" y="517514"/>
            <a:ext cx="5024274" cy="823747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15AC9D-CFF9-4EFE-B32F-AC60ED20B61E}" type="datetimeFigureOut">
              <a:rPr lang="en-CA" smtClean="0"/>
              <a:t>2023-07-05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3431552-D305-4896-A928-04CD4942B63A}" type="slidenum">
              <a:rPr lang="en-CA" smtClean="0"/>
              <a:t>‹#›</a:t>
            </a:fld>
            <a:endParaRPr lang="en-CA"/>
          </a:p>
        </p:txBody>
      </p:sp>
    </p:spTree>
    <p:extLst>
      <p:ext uri="{BB962C8B-B14F-4D97-AF65-F5344CB8AC3E}">
        <p14:creationId xmlns:p14="http://schemas.microsoft.com/office/powerpoint/2010/main" val="2502327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15AC9D-CFF9-4EFE-B32F-AC60ED20B61E}" type="datetimeFigureOut">
              <a:rPr lang="en-CA" smtClean="0"/>
              <a:t>2023-07-05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3431552-D305-4896-A928-04CD4942B63A}" type="slidenum">
              <a:rPr lang="en-CA" smtClean="0"/>
              <a:t>‹#›</a:t>
            </a:fld>
            <a:endParaRPr lang="en-CA"/>
          </a:p>
        </p:txBody>
      </p:sp>
    </p:spTree>
    <p:extLst>
      <p:ext uri="{BB962C8B-B14F-4D97-AF65-F5344CB8AC3E}">
        <p14:creationId xmlns:p14="http://schemas.microsoft.com/office/powerpoint/2010/main" val="777140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0378" y="2423318"/>
            <a:ext cx="6831033" cy="4043359"/>
          </a:xfrm>
        </p:spPr>
        <p:txBody>
          <a:bodyPr anchor="b"/>
          <a:lstStyle>
            <a:lvl1pPr>
              <a:defRPr sz="5197"/>
            </a:lvl1pPr>
          </a:lstStyle>
          <a:p>
            <a:r>
              <a:rPr lang="en-US"/>
              <a:t>Click to edit Master title style</a:t>
            </a:r>
            <a:endParaRPr lang="en-US" dirty="0"/>
          </a:p>
        </p:txBody>
      </p:sp>
      <p:sp>
        <p:nvSpPr>
          <p:cNvPr id="3" name="Text Placeholder 2"/>
          <p:cNvSpPr>
            <a:spLocks noGrp="1"/>
          </p:cNvSpPr>
          <p:nvPr>
            <p:ph type="body" idx="1"/>
          </p:nvPr>
        </p:nvSpPr>
        <p:spPr>
          <a:xfrm>
            <a:off x="540378" y="6504929"/>
            <a:ext cx="6831033" cy="2126307"/>
          </a:xfrm>
        </p:spPr>
        <p:txBody>
          <a:bodyPr/>
          <a:lstStyle>
            <a:lvl1pPr marL="0" indent="0">
              <a:buNone/>
              <a:defRPr sz="2079">
                <a:solidFill>
                  <a:schemeClr val="tx1"/>
                </a:solidFill>
              </a:defRPr>
            </a:lvl1pPr>
            <a:lvl2pPr marL="395981" indent="0">
              <a:buNone/>
              <a:defRPr sz="1732">
                <a:solidFill>
                  <a:schemeClr val="tx1">
                    <a:tint val="75000"/>
                  </a:schemeClr>
                </a:solidFill>
              </a:defRPr>
            </a:lvl2pPr>
            <a:lvl3pPr marL="791962" indent="0">
              <a:buNone/>
              <a:defRPr sz="1559">
                <a:solidFill>
                  <a:schemeClr val="tx1">
                    <a:tint val="75000"/>
                  </a:schemeClr>
                </a:solidFill>
              </a:defRPr>
            </a:lvl3pPr>
            <a:lvl4pPr marL="1187943" indent="0">
              <a:buNone/>
              <a:defRPr sz="1386">
                <a:solidFill>
                  <a:schemeClr val="tx1">
                    <a:tint val="75000"/>
                  </a:schemeClr>
                </a:solidFill>
              </a:defRPr>
            </a:lvl4pPr>
            <a:lvl5pPr marL="1583924" indent="0">
              <a:buNone/>
              <a:defRPr sz="1386">
                <a:solidFill>
                  <a:schemeClr val="tx1">
                    <a:tint val="75000"/>
                  </a:schemeClr>
                </a:solidFill>
              </a:defRPr>
            </a:lvl5pPr>
            <a:lvl6pPr marL="1979905" indent="0">
              <a:buNone/>
              <a:defRPr sz="1386">
                <a:solidFill>
                  <a:schemeClr val="tx1">
                    <a:tint val="75000"/>
                  </a:schemeClr>
                </a:solidFill>
              </a:defRPr>
            </a:lvl6pPr>
            <a:lvl7pPr marL="2375886" indent="0">
              <a:buNone/>
              <a:defRPr sz="1386">
                <a:solidFill>
                  <a:schemeClr val="tx1">
                    <a:tint val="75000"/>
                  </a:schemeClr>
                </a:solidFill>
              </a:defRPr>
            </a:lvl7pPr>
            <a:lvl8pPr marL="2771866" indent="0">
              <a:buNone/>
              <a:defRPr sz="1386">
                <a:solidFill>
                  <a:schemeClr val="tx1">
                    <a:tint val="75000"/>
                  </a:schemeClr>
                </a:solidFill>
              </a:defRPr>
            </a:lvl8pPr>
            <a:lvl9pPr marL="3167847" indent="0">
              <a:buNone/>
              <a:defRPr sz="138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15AC9D-CFF9-4EFE-B32F-AC60ED20B61E}" type="datetimeFigureOut">
              <a:rPr lang="en-CA" smtClean="0"/>
              <a:t>2023-07-05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3431552-D305-4896-A928-04CD4942B63A}" type="slidenum">
              <a:rPr lang="en-CA" smtClean="0"/>
              <a:t>‹#›</a:t>
            </a:fld>
            <a:endParaRPr lang="en-CA"/>
          </a:p>
        </p:txBody>
      </p:sp>
    </p:spTree>
    <p:extLst>
      <p:ext uri="{BB962C8B-B14F-4D97-AF65-F5344CB8AC3E}">
        <p14:creationId xmlns:p14="http://schemas.microsoft.com/office/powerpoint/2010/main" val="4139065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44503" y="2587570"/>
            <a:ext cx="3366016" cy="61674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09519" y="2587570"/>
            <a:ext cx="3366016" cy="61674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15AC9D-CFF9-4EFE-B32F-AC60ED20B61E}" type="datetimeFigureOut">
              <a:rPr lang="en-CA" smtClean="0"/>
              <a:t>2023-07-05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3431552-D305-4896-A928-04CD4942B63A}" type="slidenum">
              <a:rPr lang="en-CA" smtClean="0"/>
              <a:t>‹#›</a:t>
            </a:fld>
            <a:endParaRPr lang="en-CA"/>
          </a:p>
        </p:txBody>
      </p:sp>
    </p:spTree>
    <p:extLst>
      <p:ext uri="{BB962C8B-B14F-4D97-AF65-F5344CB8AC3E}">
        <p14:creationId xmlns:p14="http://schemas.microsoft.com/office/powerpoint/2010/main" val="952721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5534" y="517516"/>
            <a:ext cx="6831033" cy="1878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45535" y="2382815"/>
            <a:ext cx="3350547" cy="1167781"/>
          </a:xfrm>
        </p:spPr>
        <p:txBody>
          <a:bodyPr anchor="b"/>
          <a:lstStyle>
            <a:lvl1pPr marL="0" indent="0">
              <a:buNone/>
              <a:defRPr sz="2079" b="1"/>
            </a:lvl1pPr>
            <a:lvl2pPr marL="395981" indent="0">
              <a:buNone/>
              <a:defRPr sz="1732" b="1"/>
            </a:lvl2pPr>
            <a:lvl3pPr marL="791962" indent="0">
              <a:buNone/>
              <a:defRPr sz="1559" b="1"/>
            </a:lvl3pPr>
            <a:lvl4pPr marL="1187943" indent="0">
              <a:buNone/>
              <a:defRPr sz="1386" b="1"/>
            </a:lvl4pPr>
            <a:lvl5pPr marL="1583924" indent="0">
              <a:buNone/>
              <a:defRPr sz="1386" b="1"/>
            </a:lvl5pPr>
            <a:lvl6pPr marL="1979905" indent="0">
              <a:buNone/>
              <a:defRPr sz="1386" b="1"/>
            </a:lvl6pPr>
            <a:lvl7pPr marL="2375886" indent="0">
              <a:buNone/>
              <a:defRPr sz="1386" b="1"/>
            </a:lvl7pPr>
            <a:lvl8pPr marL="2771866" indent="0">
              <a:buNone/>
              <a:defRPr sz="1386" b="1"/>
            </a:lvl8pPr>
            <a:lvl9pPr marL="3167847" indent="0">
              <a:buNone/>
              <a:defRPr sz="1386" b="1"/>
            </a:lvl9pPr>
          </a:lstStyle>
          <a:p>
            <a:pPr lvl="0"/>
            <a:r>
              <a:rPr lang="en-US"/>
              <a:t>Click to edit Master text styles</a:t>
            </a:r>
          </a:p>
        </p:txBody>
      </p:sp>
      <p:sp>
        <p:nvSpPr>
          <p:cNvPr id="4" name="Content Placeholder 3"/>
          <p:cNvSpPr>
            <a:spLocks noGrp="1"/>
          </p:cNvSpPr>
          <p:nvPr>
            <p:ph sz="half" idx="2"/>
          </p:nvPr>
        </p:nvSpPr>
        <p:spPr>
          <a:xfrm>
            <a:off x="545535" y="3550596"/>
            <a:ext cx="3350547" cy="52223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009520" y="2382815"/>
            <a:ext cx="3367048" cy="1167781"/>
          </a:xfrm>
        </p:spPr>
        <p:txBody>
          <a:bodyPr anchor="b"/>
          <a:lstStyle>
            <a:lvl1pPr marL="0" indent="0">
              <a:buNone/>
              <a:defRPr sz="2079" b="1"/>
            </a:lvl1pPr>
            <a:lvl2pPr marL="395981" indent="0">
              <a:buNone/>
              <a:defRPr sz="1732" b="1"/>
            </a:lvl2pPr>
            <a:lvl3pPr marL="791962" indent="0">
              <a:buNone/>
              <a:defRPr sz="1559" b="1"/>
            </a:lvl3pPr>
            <a:lvl4pPr marL="1187943" indent="0">
              <a:buNone/>
              <a:defRPr sz="1386" b="1"/>
            </a:lvl4pPr>
            <a:lvl5pPr marL="1583924" indent="0">
              <a:buNone/>
              <a:defRPr sz="1386" b="1"/>
            </a:lvl5pPr>
            <a:lvl6pPr marL="1979905" indent="0">
              <a:buNone/>
              <a:defRPr sz="1386" b="1"/>
            </a:lvl6pPr>
            <a:lvl7pPr marL="2375886" indent="0">
              <a:buNone/>
              <a:defRPr sz="1386" b="1"/>
            </a:lvl7pPr>
            <a:lvl8pPr marL="2771866" indent="0">
              <a:buNone/>
              <a:defRPr sz="1386" b="1"/>
            </a:lvl8pPr>
            <a:lvl9pPr marL="3167847" indent="0">
              <a:buNone/>
              <a:defRPr sz="1386" b="1"/>
            </a:lvl9pPr>
          </a:lstStyle>
          <a:p>
            <a:pPr lvl="0"/>
            <a:r>
              <a:rPr lang="en-US"/>
              <a:t>Click to edit Master text styles</a:t>
            </a:r>
          </a:p>
        </p:txBody>
      </p:sp>
      <p:sp>
        <p:nvSpPr>
          <p:cNvPr id="6" name="Content Placeholder 5"/>
          <p:cNvSpPr>
            <a:spLocks noGrp="1"/>
          </p:cNvSpPr>
          <p:nvPr>
            <p:ph sz="quarter" idx="4"/>
          </p:nvPr>
        </p:nvSpPr>
        <p:spPr>
          <a:xfrm>
            <a:off x="4009520" y="3550596"/>
            <a:ext cx="3367048" cy="52223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15AC9D-CFF9-4EFE-B32F-AC60ED20B61E}" type="datetimeFigureOut">
              <a:rPr lang="en-CA" smtClean="0"/>
              <a:t>2023-07-05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3431552-D305-4896-A928-04CD4942B63A}" type="slidenum">
              <a:rPr lang="en-CA" smtClean="0"/>
              <a:t>‹#›</a:t>
            </a:fld>
            <a:endParaRPr lang="en-CA"/>
          </a:p>
        </p:txBody>
      </p:sp>
    </p:spTree>
    <p:extLst>
      <p:ext uri="{BB962C8B-B14F-4D97-AF65-F5344CB8AC3E}">
        <p14:creationId xmlns:p14="http://schemas.microsoft.com/office/powerpoint/2010/main" val="648909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15AC9D-CFF9-4EFE-B32F-AC60ED20B61E}" type="datetimeFigureOut">
              <a:rPr lang="en-CA" smtClean="0"/>
              <a:t>2023-07-05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3431552-D305-4896-A928-04CD4942B63A}" type="slidenum">
              <a:rPr lang="en-CA" smtClean="0"/>
              <a:t>‹#›</a:t>
            </a:fld>
            <a:endParaRPr lang="en-CA"/>
          </a:p>
        </p:txBody>
      </p:sp>
    </p:spTree>
    <p:extLst>
      <p:ext uri="{BB962C8B-B14F-4D97-AF65-F5344CB8AC3E}">
        <p14:creationId xmlns:p14="http://schemas.microsoft.com/office/powerpoint/2010/main" val="355964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15AC9D-CFF9-4EFE-B32F-AC60ED20B61E}" type="datetimeFigureOut">
              <a:rPr lang="en-CA" smtClean="0"/>
              <a:t>2023-07-05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3431552-D305-4896-A928-04CD4942B63A}" type="slidenum">
              <a:rPr lang="en-CA" smtClean="0"/>
              <a:t>‹#›</a:t>
            </a:fld>
            <a:endParaRPr lang="en-CA"/>
          </a:p>
        </p:txBody>
      </p:sp>
    </p:spTree>
    <p:extLst>
      <p:ext uri="{BB962C8B-B14F-4D97-AF65-F5344CB8AC3E}">
        <p14:creationId xmlns:p14="http://schemas.microsoft.com/office/powerpoint/2010/main" val="1239913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5534" y="648018"/>
            <a:ext cx="2554418" cy="2268061"/>
          </a:xfrm>
        </p:spPr>
        <p:txBody>
          <a:bodyPr anchor="b"/>
          <a:lstStyle>
            <a:lvl1pPr>
              <a:defRPr sz="2772"/>
            </a:lvl1pPr>
          </a:lstStyle>
          <a:p>
            <a:r>
              <a:rPr lang="en-US"/>
              <a:t>Click to edit Master title style</a:t>
            </a:r>
            <a:endParaRPr lang="en-US" dirty="0"/>
          </a:p>
        </p:txBody>
      </p:sp>
      <p:sp>
        <p:nvSpPr>
          <p:cNvPr id="3" name="Content Placeholder 2"/>
          <p:cNvSpPr>
            <a:spLocks noGrp="1"/>
          </p:cNvSpPr>
          <p:nvPr>
            <p:ph idx="1"/>
          </p:nvPr>
        </p:nvSpPr>
        <p:spPr>
          <a:xfrm>
            <a:off x="3367048" y="1399540"/>
            <a:ext cx="4009519" cy="6907687"/>
          </a:xfrm>
        </p:spPr>
        <p:txBody>
          <a:bodyPr/>
          <a:lstStyle>
            <a:lvl1pPr>
              <a:defRPr sz="2772"/>
            </a:lvl1pPr>
            <a:lvl2pPr>
              <a:defRPr sz="2425"/>
            </a:lvl2pPr>
            <a:lvl3pPr>
              <a:defRPr sz="2079"/>
            </a:lvl3pPr>
            <a:lvl4pPr>
              <a:defRPr sz="1732"/>
            </a:lvl4pPr>
            <a:lvl5pPr>
              <a:defRPr sz="1732"/>
            </a:lvl5pPr>
            <a:lvl6pPr>
              <a:defRPr sz="1732"/>
            </a:lvl6pPr>
            <a:lvl7pPr>
              <a:defRPr sz="1732"/>
            </a:lvl7pPr>
            <a:lvl8pPr>
              <a:defRPr sz="1732"/>
            </a:lvl8pPr>
            <a:lvl9pPr>
              <a:defRPr sz="173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5534" y="2916079"/>
            <a:ext cx="2554418" cy="5402397"/>
          </a:xfrm>
        </p:spPr>
        <p:txBody>
          <a:bodyPr/>
          <a:lstStyle>
            <a:lvl1pPr marL="0" indent="0">
              <a:buNone/>
              <a:defRPr sz="1386"/>
            </a:lvl1pPr>
            <a:lvl2pPr marL="395981" indent="0">
              <a:buNone/>
              <a:defRPr sz="1213"/>
            </a:lvl2pPr>
            <a:lvl3pPr marL="791962" indent="0">
              <a:buNone/>
              <a:defRPr sz="1039"/>
            </a:lvl3pPr>
            <a:lvl4pPr marL="1187943" indent="0">
              <a:buNone/>
              <a:defRPr sz="866"/>
            </a:lvl4pPr>
            <a:lvl5pPr marL="1583924" indent="0">
              <a:buNone/>
              <a:defRPr sz="866"/>
            </a:lvl5pPr>
            <a:lvl6pPr marL="1979905" indent="0">
              <a:buNone/>
              <a:defRPr sz="866"/>
            </a:lvl6pPr>
            <a:lvl7pPr marL="2375886" indent="0">
              <a:buNone/>
              <a:defRPr sz="866"/>
            </a:lvl7pPr>
            <a:lvl8pPr marL="2771866" indent="0">
              <a:buNone/>
              <a:defRPr sz="866"/>
            </a:lvl8pPr>
            <a:lvl9pPr marL="3167847" indent="0">
              <a:buNone/>
              <a:defRPr sz="866"/>
            </a:lvl9pPr>
          </a:lstStyle>
          <a:p>
            <a:pPr lvl="0"/>
            <a:r>
              <a:rPr lang="en-US"/>
              <a:t>Click to edit Master text styles</a:t>
            </a:r>
          </a:p>
        </p:txBody>
      </p:sp>
      <p:sp>
        <p:nvSpPr>
          <p:cNvPr id="5" name="Date Placeholder 4"/>
          <p:cNvSpPr>
            <a:spLocks noGrp="1"/>
          </p:cNvSpPr>
          <p:nvPr>
            <p:ph type="dt" sz="half" idx="10"/>
          </p:nvPr>
        </p:nvSpPr>
        <p:spPr/>
        <p:txBody>
          <a:bodyPr/>
          <a:lstStyle/>
          <a:p>
            <a:fld id="{3015AC9D-CFF9-4EFE-B32F-AC60ED20B61E}" type="datetimeFigureOut">
              <a:rPr lang="en-CA" smtClean="0"/>
              <a:t>2023-07-05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3431552-D305-4896-A928-04CD4942B63A}" type="slidenum">
              <a:rPr lang="en-CA" smtClean="0"/>
              <a:t>‹#›</a:t>
            </a:fld>
            <a:endParaRPr lang="en-CA"/>
          </a:p>
        </p:txBody>
      </p:sp>
    </p:spTree>
    <p:extLst>
      <p:ext uri="{BB962C8B-B14F-4D97-AF65-F5344CB8AC3E}">
        <p14:creationId xmlns:p14="http://schemas.microsoft.com/office/powerpoint/2010/main" val="3927603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5534" y="648018"/>
            <a:ext cx="2554418" cy="2268061"/>
          </a:xfrm>
        </p:spPr>
        <p:txBody>
          <a:bodyPr anchor="b"/>
          <a:lstStyle>
            <a:lvl1pPr>
              <a:defRPr sz="2772"/>
            </a:lvl1pPr>
          </a:lstStyle>
          <a:p>
            <a:r>
              <a:rPr lang="en-US"/>
              <a:t>Click to edit Master title style</a:t>
            </a:r>
            <a:endParaRPr lang="en-US" dirty="0"/>
          </a:p>
        </p:txBody>
      </p:sp>
      <p:sp>
        <p:nvSpPr>
          <p:cNvPr id="3" name="Picture Placeholder 2"/>
          <p:cNvSpPr>
            <a:spLocks noGrp="1" noChangeAspect="1"/>
          </p:cNvSpPr>
          <p:nvPr>
            <p:ph type="pic" idx="1"/>
          </p:nvPr>
        </p:nvSpPr>
        <p:spPr>
          <a:xfrm>
            <a:off x="3367048" y="1399540"/>
            <a:ext cx="4009519" cy="6907687"/>
          </a:xfrm>
        </p:spPr>
        <p:txBody>
          <a:bodyPr anchor="t"/>
          <a:lstStyle>
            <a:lvl1pPr marL="0" indent="0">
              <a:buNone/>
              <a:defRPr sz="2772"/>
            </a:lvl1pPr>
            <a:lvl2pPr marL="395981" indent="0">
              <a:buNone/>
              <a:defRPr sz="2425"/>
            </a:lvl2pPr>
            <a:lvl3pPr marL="791962" indent="0">
              <a:buNone/>
              <a:defRPr sz="2079"/>
            </a:lvl3pPr>
            <a:lvl4pPr marL="1187943" indent="0">
              <a:buNone/>
              <a:defRPr sz="1732"/>
            </a:lvl4pPr>
            <a:lvl5pPr marL="1583924" indent="0">
              <a:buNone/>
              <a:defRPr sz="1732"/>
            </a:lvl5pPr>
            <a:lvl6pPr marL="1979905" indent="0">
              <a:buNone/>
              <a:defRPr sz="1732"/>
            </a:lvl6pPr>
            <a:lvl7pPr marL="2375886" indent="0">
              <a:buNone/>
              <a:defRPr sz="1732"/>
            </a:lvl7pPr>
            <a:lvl8pPr marL="2771866" indent="0">
              <a:buNone/>
              <a:defRPr sz="1732"/>
            </a:lvl8pPr>
            <a:lvl9pPr marL="3167847" indent="0">
              <a:buNone/>
              <a:defRPr sz="1732"/>
            </a:lvl9pPr>
          </a:lstStyle>
          <a:p>
            <a:r>
              <a:rPr lang="en-US"/>
              <a:t>Click icon to add picture</a:t>
            </a:r>
            <a:endParaRPr lang="en-US" dirty="0"/>
          </a:p>
        </p:txBody>
      </p:sp>
      <p:sp>
        <p:nvSpPr>
          <p:cNvPr id="4" name="Text Placeholder 3"/>
          <p:cNvSpPr>
            <a:spLocks noGrp="1"/>
          </p:cNvSpPr>
          <p:nvPr>
            <p:ph type="body" sz="half" idx="2"/>
          </p:nvPr>
        </p:nvSpPr>
        <p:spPr>
          <a:xfrm>
            <a:off x="545534" y="2916079"/>
            <a:ext cx="2554418" cy="5402397"/>
          </a:xfrm>
        </p:spPr>
        <p:txBody>
          <a:bodyPr/>
          <a:lstStyle>
            <a:lvl1pPr marL="0" indent="0">
              <a:buNone/>
              <a:defRPr sz="1386"/>
            </a:lvl1pPr>
            <a:lvl2pPr marL="395981" indent="0">
              <a:buNone/>
              <a:defRPr sz="1213"/>
            </a:lvl2pPr>
            <a:lvl3pPr marL="791962" indent="0">
              <a:buNone/>
              <a:defRPr sz="1039"/>
            </a:lvl3pPr>
            <a:lvl4pPr marL="1187943" indent="0">
              <a:buNone/>
              <a:defRPr sz="866"/>
            </a:lvl4pPr>
            <a:lvl5pPr marL="1583924" indent="0">
              <a:buNone/>
              <a:defRPr sz="866"/>
            </a:lvl5pPr>
            <a:lvl6pPr marL="1979905" indent="0">
              <a:buNone/>
              <a:defRPr sz="866"/>
            </a:lvl6pPr>
            <a:lvl7pPr marL="2375886" indent="0">
              <a:buNone/>
              <a:defRPr sz="866"/>
            </a:lvl7pPr>
            <a:lvl8pPr marL="2771866" indent="0">
              <a:buNone/>
              <a:defRPr sz="866"/>
            </a:lvl8pPr>
            <a:lvl9pPr marL="3167847" indent="0">
              <a:buNone/>
              <a:defRPr sz="866"/>
            </a:lvl9pPr>
          </a:lstStyle>
          <a:p>
            <a:pPr lvl="0"/>
            <a:r>
              <a:rPr lang="en-US"/>
              <a:t>Click to edit Master text styles</a:t>
            </a:r>
          </a:p>
        </p:txBody>
      </p:sp>
      <p:sp>
        <p:nvSpPr>
          <p:cNvPr id="5" name="Date Placeholder 4"/>
          <p:cNvSpPr>
            <a:spLocks noGrp="1"/>
          </p:cNvSpPr>
          <p:nvPr>
            <p:ph type="dt" sz="half" idx="10"/>
          </p:nvPr>
        </p:nvSpPr>
        <p:spPr/>
        <p:txBody>
          <a:bodyPr/>
          <a:lstStyle/>
          <a:p>
            <a:fld id="{3015AC9D-CFF9-4EFE-B32F-AC60ED20B61E}" type="datetimeFigureOut">
              <a:rPr lang="en-CA" smtClean="0"/>
              <a:t>2023-07-05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3431552-D305-4896-A928-04CD4942B63A}" type="slidenum">
              <a:rPr lang="en-CA" smtClean="0"/>
              <a:t>‹#›</a:t>
            </a:fld>
            <a:endParaRPr lang="en-CA"/>
          </a:p>
        </p:txBody>
      </p:sp>
    </p:spTree>
    <p:extLst>
      <p:ext uri="{BB962C8B-B14F-4D97-AF65-F5344CB8AC3E}">
        <p14:creationId xmlns:p14="http://schemas.microsoft.com/office/powerpoint/2010/main" val="1972927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4503" y="517516"/>
            <a:ext cx="6831033" cy="1878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4503" y="2587570"/>
            <a:ext cx="6831033" cy="616741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4502" y="9009246"/>
            <a:ext cx="1782009" cy="517514"/>
          </a:xfrm>
          <a:prstGeom prst="rect">
            <a:avLst/>
          </a:prstGeom>
        </p:spPr>
        <p:txBody>
          <a:bodyPr vert="horz" lIns="91440" tIns="45720" rIns="91440" bIns="45720" rtlCol="0" anchor="ctr"/>
          <a:lstStyle>
            <a:lvl1pPr algn="l">
              <a:defRPr sz="1039">
                <a:solidFill>
                  <a:schemeClr val="tx1">
                    <a:tint val="75000"/>
                  </a:schemeClr>
                </a:solidFill>
              </a:defRPr>
            </a:lvl1pPr>
          </a:lstStyle>
          <a:p>
            <a:fld id="{3015AC9D-CFF9-4EFE-B32F-AC60ED20B61E}" type="datetimeFigureOut">
              <a:rPr lang="en-CA" smtClean="0"/>
              <a:t>2023-07-05</a:t>
            </a:fld>
            <a:endParaRPr lang="en-CA"/>
          </a:p>
        </p:txBody>
      </p:sp>
      <p:sp>
        <p:nvSpPr>
          <p:cNvPr id="5" name="Footer Placeholder 4"/>
          <p:cNvSpPr>
            <a:spLocks noGrp="1"/>
          </p:cNvSpPr>
          <p:nvPr>
            <p:ph type="ftr" sz="quarter" idx="3"/>
          </p:nvPr>
        </p:nvSpPr>
        <p:spPr>
          <a:xfrm>
            <a:off x="2623513" y="9009246"/>
            <a:ext cx="2673013" cy="517514"/>
          </a:xfrm>
          <a:prstGeom prst="rect">
            <a:avLst/>
          </a:prstGeom>
        </p:spPr>
        <p:txBody>
          <a:bodyPr vert="horz" lIns="91440" tIns="45720" rIns="91440" bIns="45720" rtlCol="0" anchor="ctr"/>
          <a:lstStyle>
            <a:lvl1pPr algn="ctr">
              <a:defRPr sz="1039">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5593527" y="9009246"/>
            <a:ext cx="1782009" cy="517514"/>
          </a:xfrm>
          <a:prstGeom prst="rect">
            <a:avLst/>
          </a:prstGeom>
        </p:spPr>
        <p:txBody>
          <a:bodyPr vert="horz" lIns="91440" tIns="45720" rIns="91440" bIns="45720" rtlCol="0" anchor="ctr"/>
          <a:lstStyle>
            <a:lvl1pPr algn="r">
              <a:defRPr sz="1039">
                <a:solidFill>
                  <a:schemeClr val="tx1">
                    <a:tint val="75000"/>
                  </a:schemeClr>
                </a:solidFill>
              </a:defRPr>
            </a:lvl1pPr>
          </a:lstStyle>
          <a:p>
            <a:fld id="{C3431552-D305-4896-A928-04CD4942B63A}" type="slidenum">
              <a:rPr lang="en-CA" smtClean="0"/>
              <a:t>‹#›</a:t>
            </a:fld>
            <a:endParaRPr lang="en-CA"/>
          </a:p>
        </p:txBody>
      </p:sp>
    </p:spTree>
    <p:extLst>
      <p:ext uri="{BB962C8B-B14F-4D97-AF65-F5344CB8AC3E}">
        <p14:creationId xmlns:p14="http://schemas.microsoft.com/office/powerpoint/2010/main" val="22631293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91962" rtl="0" eaLnBrk="1" latinLnBrk="0" hangingPunct="1">
        <a:lnSpc>
          <a:spcPct val="90000"/>
        </a:lnSpc>
        <a:spcBef>
          <a:spcPct val="0"/>
        </a:spcBef>
        <a:buNone/>
        <a:defRPr sz="3811" kern="1200">
          <a:solidFill>
            <a:schemeClr val="tx1"/>
          </a:solidFill>
          <a:latin typeface="+mj-lt"/>
          <a:ea typeface="+mj-ea"/>
          <a:cs typeface="+mj-cs"/>
        </a:defRPr>
      </a:lvl1pPr>
    </p:titleStyle>
    <p:bodyStyle>
      <a:lvl1pPr marL="197990" indent="-197990" algn="l" defTabSz="791962" rtl="0" eaLnBrk="1" latinLnBrk="0" hangingPunct="1">
        <a:lnSpc>
          <a:spcPct val="90000"/>
        </a:lnSpc>
        <a:spcBef>
          <a:spcPts val="866"/>
        </a:spcBef>
        <a:buFont typeface="Arial" panose="020B0604020202020204" pitchFamily="34" charset="0"/>
        <a:buChar char="•"/>
        <a:defRPr sz="2425" kern="1200">
          <a:solidFill>
            <a:schemeClr val="tx1"/>
          </a:solidFill>
          <a:latin typeface="+mn-lt"/>
          <a:ea typeface="+mn-ea"/>
          <a:cs typeface="+mn-cs"/>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p:bodyStyle>
    <p:otherStyle>
      <a:defPPr>
        <a:defRPr lang="en-US"/>
      </a:defPPr>
      <a:lvl1pPr marL="0" algn="l" defTabSz="791962" rtl="0" eaLnBrk="1" latinLnBrk="0" hangingPunct="1">
        <a:defRPr sz="1559" kern="1200">
          <a:solidFill>
            <a:schemeClr val="tx1"/>
          </a:solidFill>
          <a:latin typeface="+mn-lt"/>
          <a:ea typeface="+mn-ea"/>
          <a:cs typeface="+mn-cs"/>
        </a:defRPr>
      </a:lvl1pPr>
      <a:lvl2pPr marL="395981" algn="l" defTabSz="791962" rtl="0" eaLnBrk="1" latinLnBrk="0" hangingPunct="1">
        <a:defRPr sz="1559" kern="1200">
          <a:solidFill>
            <a:schemeClr val="tx1"/>
          </a:solidFill>
          <a:latin typeface="+mn-lt"/>
          <a:ea typeface="+mn-ea"/>
          <a:cs typeface="+mn-cs"/>
        </a:defRPr>
      </a:lvl2pPr>
      <a:lvl3pPr marL="791962" algn="l" defTabSz="791962" rtl="0" eaLnBrk="1" latinLnBrk="0" hangingPunct="1">
        <a:defRPr sz="1559" kern="1200">
          <a:solidFill>
            <a:schemeClr val="tx1"/>
          </a:solidFill>
          <a:latin typeface="+mn-lt"/>
          <a:ea typeface="+mn-ea"/>
          <a:cs typeface="+mn-cs"/>
        </a:defRPr>
      </a:lvl3pPr>
      <a:lvl4pPr marL="1187943" algn="l" defTabSz="791962" rtl="0" eaLnBrk="1" latinLnBrk="0" hangingPunct="1">
        <a:defRPr sz="1559" kern="1200">
          <a:solidFill>
            <a:schemeClr val="tx1"/>
          </a:solidFill>
          <a:latin typeface="+mn-lt"/>
          <a:ea typeface="+mn-ea"/>
          <a:cs typeface="+mn-cs"/>
        </a:defRPr>
      </a:lvl4pPr>
      <a:lvl5pPr marL="1583924" algn="l" defTabSz="791962" rtl="0" eaLnBrk="1" latinLnBrk="0" hangingPunct="1">
        <a:defRPr sz="1559" kern="1200">
          <a:solidFill>
            <a:schemeClr val="tx1"/>
          </a:solidFill>
          <a:latin typeface="+mn-lt"/>
          <a:ea typeface="+mn-ea"/>
          <a:cs typeface="+mn-cs"/>
        </a:defRPr>
      </a:lvl5pPr>
      <a:lvl6pPr marL="1979905" algn="l" defTabSz="791962" rtl="0" eaLnBrk="1" latinLnBrk="0" hangingPunct="1">
        <a:defRPr sz="1559" kern="1200">
          <a:solidFill>
            <a:schemeClr val="tx1"/>
          </a:solidFill>
          <a:latin typeface="+mn-lt"/>
          <a:ea typeface="+mn-ea"/>
          <a:cs typeface="+mn-cs"/>
        </a:defRPr>
      </a:lvl6pPr>
      <a:lvl7pPr marL="2375886" algn="l" defTabSz="791962" rtl="0" eaLnBrk="1" latinLnBrk="0" hangingPunct="1">
        <a:defRPr sz="1559" kern="1200">
          <a:solidFill>
            <a:schemeClr val="tx1"/>
          </a:solidFill>
          <a:latin typeface="+mn-lt"/>
          <a:ea typeface="+mn-ea"/>
          <a:cs typeface="+mn-cs"/>
        </a:defRPr>
      </a:lvl7pPr>
      <a:lvl8pPr marL="2771866" algn="l" defTabSz="791962" rtl="0" eaLnBrk="1" latinLnBrk="0" hangingPunct="1">
        <a:defRPr sz="1559" kern="1200">
          <a:solidFill>
            <a:schemeClr val="tx1"/>
          </a:solidFill>
          <a:latin typeface="+mn-lt"/>
          <a:ea typeface="+mn-ea"/>
          <a:cs typeface="+mn-cs"/>
        </a:defRPr>
      </a:lvl8pPr>
      <a:lvl9pPr marL="3167847" algn="l" defTabSz="791962" rtl="0" eaLnBrk="1" latinLnBrk="0" hangingPunct="1">
        <a:defRPr sz="15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hyperlink" Target="https://www.thecoast.ca/news-opinion/greening-nova-scotias-healthcare-system-in-a-covid-19-world-25323481" TargetMode="Externa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BD53B-3B86-BE74-435D-EBE64DCF3162}"/>
              </a:ext>
            </a:extLst>
          </p:cNvPr>
          <p:cNvSpPr>
            <a:spLocks noGrp="1"/>
          </p:cNvSpPr>
          <p:nvPr>
            <p:ph type="ctrTitle"/>
          </p:nvPr>
        </p:nvSpPr>
        <p:spPr>
          <a:xfrm>
            <a:off x="150883" y="916888"/>
            <a:ext cx="5237287" cy="4096512"/>
          </a:xfrm>
          <a:solidFill>
            <a:schemeClr val="accent1">
              <a:lumMod val="20000"/>
              <a:lumOff val="80000"/>
            </a:schemeClr>
          </a:solidFill>
        </p:spPr>
        <p:txBody>
          <a:bodyPr>
            <a:normAutofit/>
          </a:bodyPr>
          <a:lstStyle/>
          <a:p>
            <a:pPr algn="l">
              <a:lnSpc>
                <a:spcPct val="100000"/>
              </a:lnSpc>
            </a:pPr>
            <a:r>
              <a:rPr lang="en-CA" sz="1250" dirty="0">
                <a:effectLst/>
                <a:latin typeface="Arial" panose="020B0604020202020204" pitchFamily="34" charset="0"/>
                <a:ea typeface="Calibri" panose="020F0502020204030204" pitchFamily="34" charset="0"/>
                <a:cs typeface="Arial" panose="020B0604020202020204" pitchFamily="34" charset="0"/>
              </a:rPr>
              <a:t>Dr. Darling has named </a:t>
            </a:r>
            <a:r>
              <a:rPr lang="en-CA" sz="1250" b="1" dirty="0">
                <a:effectLst/>
                <a:latin typeface="Arial" panose="020B0604020202020204" pitchFamily="34" charset="0"/>
                <a:ea typeface="Calibri" panose="020F0502020204030204" pitchFamily="34" charset="0"/>
                <a:cs typeface="Arial" panose="020B0604020202020204" pitchFamily="34" charset="0"/>
              </a:rPr>
              <a:t>Dr. Sean Christie </a:t>
            </a:r>
            <a:r>
              <a:rPr lang="en-CA" sz="1250" dirty="0">
                <a:effectLst/>
                <a:latin typeface="Arial" panose="020B0604020202020204" pitchFamily="34" charset="0"/>
                <a:ea typeface="Calibri" panose="020F0502020204030204" pitchFamily="34" charset="0"/>
                <a:cs typeface="Arial" panose="020B0604020202020204" pitchFamily="34" charset="0"/>
              </a:rPr>
              <a:t>the Deputy Chair and Interim Director of the Department of Surgery Research Committee.</a:t>
            </a:r>
            <a:br>
              <a:rPr lang="en-CA" sz="1250" dirty="0">
                <a:effectLst/>
                <a:latin typeface="Arial" panose="020B0604020202020204" pitchFamily="34" charset="0"/>
                <a:ea typeface="Calibri" panose="020F0502020204030204" pitchFamily="34" charset="0"/>
                <a:cs typeface="Arial" panose="020B0604020202020204" pitchFamily="34" charset="0"/>
              </a:rPr>
            </a:br>
            <a:r>
              <a:rPr lang="en-CA" sz="1250" dirty="0">
                <a:effectLst/>
                <a:latin typeface="Arial" panose="020B0604020202020204" pitchFamily="34" charset="0"/>
                <a:ea typeface="Calibri" panose="020F0502020204030204" pitchFamily="34" charset="0"/>
                <a:cs typeface="Arial" panose="020B0604020202020204" pitchFamily="34" charset="0"/>
              </a:rPr>
              <a:t> </a:t>
            </a:r>
            <a:br>
              <a:rPr lang="en-CA" sz="1250" dirty="0">
                <a:effectLst/>
                <a:latin typeface="Arial" panose="020B0604020202020204" pitchFamily="34" charset="0"/>
                <a:ea typeface="Calibri" panose="020F0502020204030204" pitchFamily="34" charset="0"/>
                <a:cs typeface="Arial" panose="020B0604020202020204" pitchFamily="34" charset="0"/>
              </a:rPr>
            </a:br>
            <a:r>
              <a:rPr lang="en-CA" sz="1250" dirty="0">
                <a:effectLst/>
                <a:latin typeface="Arial" panose="020B0604020202020204" pitchFamily="34" charset="0"/>
                <a:ea typeface="Calibri" panose="020F0502020204030204" pitchFamily="34" charset="0"/>
                <a:cs typeface="Arial" panose="020B0604020202020204" pitchFamily="34" charset="0"/>
              </a:rPr>
              <a:t>Dr. Christie is a Professor of Surgery in the Division of Neurosurgery.  His research in the basic sciences embodies secondary injury mechanisms and seeks to uncover potential “translate-able” therapies for spinal cord injury. </a:t>
            </a:r>
            <a:br>
              <a:rPr lang="en-CA" sz="1250" dirty="0">
                <a:effectLst/>
                <a:latin typeface="Arial" panose="020B0604020202020204" pitchFamily="34" charset="0"/>
                <a:ea typeface="Calibri" panose="020F0502020204030204" pitchFamily="34" charset="0"/>
                <a:cs typeface="Arial" panose="020B0604020202020204" pitchFamily="34" charset="0"/>
              </a:rPr>
            </a:br>
            <a:r>
              <a:rPr lang="en-CA" sz="1250" dirty="0">
                <a:effectLst/>
                <a:latin typeface="Arial" panose="020B0604020202020204" pitchFamily="34" charset="0"/>
                <a:ea typeface="Calibri" panose="020F0502020204030204" pitchFamily="34" charset="0"/>
                <a:cs typeface="Arial" panose="020B0604020202020204" pitchFamily="34" charset="0"/>
              </a:rPr>
              <a:t>He is also a leading clinician researcher looking and examining the impact of global warming and its correlation to clinical practice. </a:t>
            </a:r>
            <a:br>
              <a:rPr lang="en-CA" sz="1250" dirty="0">
                <a:effectLst/>
                <a:latin typeface="Arial" panose="020B0604020202020204" pitchFamily="34" charset="0"/>
                <a:ea typeface="Calibri" panose="020F0502020204030204" pitchFamily="34" charset="0"/>
                <a:cs typeface="Arial" panose="020B0604020202020204" pitchFamily="34" charset="0"/>
              </a:rPr>
            </a:br>
            <a:r>
              <a:rPr lang="en-CA" sz="1250" dirty="0">
                <a:effectLst/>
                <a:latin typeface="Arial" panose="020B0604020202020204" pitchFamily="34" charset="0"/>
                <a:ea typeface="Calibri" panose="020F0502020204030204" pitchFamily="34" charset="0"/>
                <a:cs typeface="Arial" panose="020B0604020202020204" pitchFamily="34" charset="0"/>
              </a:rPr>
              <a:t>   </a:t>
            </a:r>
            <a:br>
              <a:rPr lang="en-CA" sz="1250" dirty="0">
                <a:effectLst/>
                <a:latin typeface="Arial" panose="020B0604020202020204" pitchFamily="34" charset="0"/>
                <a:ea typeface="Calibri" panose="020F0502020204030204" pitchFamily="34" charset="0"/>
                <a:cs typeface="Arial" panose="020B0604020202020204" pitchFamily="34" charset="0"/>
              </a:rPr>
            </a:br>
            <a:r>
              <a:rPr lang="en-CA" sz="125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https://www.thecoast.ca/news-opinion/greening-nova-scotias-healthcare-system-in-a-covid-19-world-25323481</a:t>
            </a:r>
            <a:br>
              <a:rPr lang="en-CA" sz="1250" dirty="0">
                <a:effectLst/>
                <a:latin typeface="Arial" panose="020B0604020202020204" pitchFamily="34" charset="0"/>
                <a:ea typeface="Calibri" panose="020F0502020204030204" pitchFamily="34" charset="0"/>
                <a:cs typeface="Arial" panose="020B0604020202020204" pitchFamily="34" charset="0"/>
              </a:rPr>
            </a:br>
            <a:r>
              <a:rPr lang="en-CA" sz="1250" dirty="0">
                <a:effectLst/>
                <a:latin typeface="Arial" panose="020B0604020202020204" pitchFamily="34" charset="0"/>
                <a:ea typeface="Calibri" panose="020F0502020204030204" pitchFamily="34" charset="0"/>
                <a:cs typeface="Arial" panose="020B0604020202020204" pitchFamily="34" charset="0"/>
              </a:rPr>
              <a:t> </a:t>
            </a:r>
            <a:br>
              <a:rPr lang="en-CA" sz="1250" dirty="0">
                <a:effectLst/>
                <a:latin typeface="Arial" panose="020B0604020202020204" pitchFamily="34" charset="0"/>
                <a:ea typeface="Calibri" panose="020F0502020204030204" pitchFamily="34" charset="0"/>
                <a:cs typeface="Arial" panose="020B0604020202020204" pitchFamily="34" charset="0"/>
              </a:rPr>
            </a:br>
            <a:r>
              <a:rPr lang="en-CA" sz="1250" dirty="0">
                <a:effectLst/>
                <a:latin typeface="Arial" panose="020B0604020202020204" pitchFamily="34" charset="0"/>
                <a:ea typeface="Calibri" panose="020F0502020204030204" pitchFamily="34" charset="0"/>
                <a:cs typeface="Arial" panose="020B0604020202020204" pitchFamily="34" charset="0"/>
              </a:rPr>
              <a:t>Dr. Christie knows the “lay of the land” of the research community here at Dal Surgery, and will help guide and lead the Research Committee to investing our research dollars for: new faculty support, operational grant monies and continuing to build on Dr. Dunbar’s vision by working towards an internal data team/support </a:t>
            </a:r>
            <a:r>
              <a:rPr lang="en-CA" sz="1250" dirty="0">
                <a:latin typeface="Arial" panose="020B0604020202020204" pitchFamily="34" charset="0"/>
                <a:ea typeface="Calibri" panose="020F0502020204030204" pitchFamily="34" charset="0"/>
                <a:cs typeface="Arial" panose="020B0604020202020204" pitchFamily="34" charset="0"/>
              </a:rPr>
              <a:t>hub. Ideally creating a</a:t>
            </a:r>
            <a:r>
              <a:rPr lang="en-CA" sz="1250" dirty="0">
                <a:effectLst/>
                <a:latin typeface="Arial" panose="020B0604020202020204" pitchFamily="34" charset="0"/>
                <a:ea typeface="Calibri" panose="020F0502020204030204" pitchFamily="34" charset="0"/>
                <a:cs typeface="Arial" panose="020B0604020202020204" pitchFamily="34" charset="0"/>
              </a:rPr>
              <a:t> research centre accessible to all faculty and residents to utilize and foster a wider more impactful research- generated Department of academic surgery.</a:t>
            </a:r>
            <a:endParaRPr lang="en-CA" sz="125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91A1365D-96F6-1935-6E00-D3021184CE4F}"/>
              </a:ext>
            </a:extLst>
          </p:cNvPr>
          <p:cNvPicPr>
            <a:picLocks noChangeAspect="1"/>
          </p:cNvPicPr>
          <p:nvPr/>
        </p:nvPicPr>
        <p:blipFill>
          <a:blip r:embed="rId3"/>
          <a:stretch>
            <a:fillRect/>
          </a:stretch>
        </p:blipFill>
        <p:spPr>
          <a:xfrm>
            <a:off x="284282" y="46602"/>
            <a:ext cx="1620799" cy="759749"/>
          </a:xfrm>
          <a:prstGeom prst="rect">
            <a:avLst/>
          </a:prstGeom>
        </p:spPr>
      </p:pic>
      <p:sp>
        <p:nvSpPr>
          <p:cNvPr id="5" name="TextBox 4">
            <a:extLst>
              <a:ext uri="{FF2B5EF4-FFF2-40B4-BE49-F238E27FC236}">
                <a16:creationId xmlns:a16="http://schemas.microsoft.com/office/drawing/2014/main" id="{7A6F07FF-7895-D318-19D5-723F1399FF54}"/>
              </a:ext>
            </a:extLst>
          </p:cNvPr>
          <p:cNvSpPr txBox="1"/>
          <p:nvPr/>
        </p:nvSpPr>
        <p:spPr>
          <a:xfrm>
            <a:off x="2011680" y="127283"/>
            <a:ext cx="5304271" cy="667619"/>
          </a:xfrm>
          <a:prstGeom prst="rect">
            <a:avLst/>
          </a:prstGeom>
          <a:noFill/>
        </p:spPr>
        <p:txBody>
          <a:bodyPr wrap="square" rtlCol="0">
            <a:spAutoFit/>
          </a:bodyPr>
          <a:lstStyle/>
          <a:p>
            <a:r>
              <a:rPr lang="en-CA" sz="1869" b="1" dirty="0"/>
              <a:t>Department of Surgery RESEARCH </a:t>
            </a:r>
          </a:p>
          <a:p>
            <a:r>
              <a:rPr lang="en-CA" sz="1869" b="1" dirty="0"/>
              <a:t>Bulletin – June 2023</a:t>
            </a:r>
          </a:p>
        </p:txBody>
      </p:sp>
      <p:sp>
        <p:nvSpPr>
          <p:cNvPr id="36" name="TextBox 35">
            <a:extLst>
              <a:ext uri="{FF2B5EF4-FFF2-40B4-BE49-F238E27FC236}">
                <a16:creationId xmlns:a16="http://schemas.microsoft.com/office/drawing/2014/main" id="{060C0ED5-6A10-B859-9BEB-09B1D0E36B93}"/>
              </a:ext>
            </a:extLst>
          </p:cNvPr>
          <p:cNvSpPr txBox="1"/>
          <p:nvPr/>
        </p:nvSpPr>
        <p:spPr>
          <a:xfrm>
            <a:off x="5742432" y="6116497"/>
            <a:ext cx="1965012" cy="1015663"/>
          </a:xfrm>
          <a:prstGeom prst="rect">
            <a:avLst/>
          </a:prstGeom>
          <a:solidFill>
            <a:srgbClr val="FFFFCC"/>
          </a:solidFill>
        </p:spPr>
        <p:txBody>
          <a:bodyPr wrap="square" rtlCol="0">
            <a:spAutoFit/>
          </a:bodyPr>
          <a:lstStyle/>
          <a:p>
            <a:pPr algn="ctr"/>
            <a:r>
              <a:rPr lang="en-CA" sz="1200" b="1" dirty="0">
                <a:latin typeface="Arial" panose="020B0604020202020204" pitchFamily="34" charset="0"/>
                <a:cs typeface="Arial" panose="020B0604020202020204" pitchFamily="34" charset="0"/>
              </a:rPr>
              <a:t>Research Day 2024</a:t>
            </a:r>
          </a:p>
          <a:p>
            <a:pPr algn="ctr"/>
            <a:r>
              <a:rPr lang="en-CA" sz="1200" b="1" dirty="0">
                <a:latin typeface="Arial" panose="020B0604020202020204" pitchFamily="34" charset="0"/>
                <a:cs typeface="Arial" panose="020B0604020202020204" pitchFamily="34" charset="0"/>
              </a:rPr>
              <a:t>Halifax Convention Centre </a:t>
            </a:r>
          </a:p>
          <a:p>
            <a:pPr algn="ctr"/>
            <a:r>
              <a:rPr lang="en-CA" sz="1200" b="1" dirty="0">
                <a:latin typeface="Arial" panose="020B0604020202020204" pitchFamily="34" charset="0"/>
                <a:cs typeface="Arial" panose="020B0604020202020204" pitchFamily="34" charset="0"/>
              </a:rPr>
              <a:t>Wednesday April 10, 2024</a:t>
            </a:r>
          </a:p>
        </p:txBody>
      </p:sp>
      <p:sp>
        <p:nvSpPr>
          <p:cNvPr id="7" name="TextBox 6">
            <a:extLst>
              <a:ext uri="{FF2B5EF4-FFF2-40B4-BE49-F238E27FC236}">
                <a16:creationId xmlns:a16="http://schemas.microsoft.com/office/drawing/2014/main" id="{0CF1C6CB-33BA-AF96-07EC-62CC5F33BF66}"/>
              </a:ext>
            </a:extLst>
          </p:cNvPr>
          <p:cNvSpPr txBox="1"/>
          <p:nvPr/>
        </p:nvSpPr>
        <p:spPr>
          <a:xfrm>
            <a:off x="5742432" y="1926336"/>
            <a:ext cx="1965012" cy="3970318"/>
          </a:xfrm>
          <a:prstGeom prst="rect">
            <a:avLst/>
          </a:prstGeom>
          <a:solidFill>
            <a:schemeClr val="bg2">
              <a:lumMod val="90000"/>
            </a:schemeClr>
          </a:solidFill>
        </p:spPr>
        <p:txBody>
          <a:bodyPr wrap="square" rtlCol="0">
            <a:spAutoFit/>
          </a:bodyPr>
          <a:lstStyle/>
          <a:p>
            <a:pPr algn="ctr"/>
            <a:r>
              <a:rPr lang="en-CA" sz="1200" b="1" dirty="0">
                <a:latin typeface="Arial" panose="020B0604020202020204" pitchFamily="34" charset="0"/>
                <a:cs typeface="Arial" panose="020B0604020202020204" pitchFamily="34" charset="0"/>
              </a:rPr>
              <a:t>2023-2024</a:t>
            </a:r>
          </a:p>
          <a:p>
            <a:pPr algn="ctr"/>
            <a:r>
              <a:rPr lang="en-CA" sz="1200" b="1" dirty="0">
                <a:latin typeface="Arial" panose="020B0604020202020204" pitchFamily="34" charset="0"/>
                <a:cs typeface="Arial" panose="020B0604020202020204" pitchFamily="34" charset="0"/>
              </a:rPr>
              <a:t>Department of Surgery Research Committee</a:t>
            </a:r>
          </a:p>
          <a:p>
            <a:endParaRPr lang="en-CA" sz="1200" dirty="0">
              <a:latin typeface="Arial" panose="020B0604020202020204" pitchFamily="34" charset="0"/>
              <a:cs typeface="Arial" panose="020B0604020202020204" pitchFamily="34" charset="0"/>
            </a:endParaRPr>
          </a:p>
          <a:p>
            <a:r>
              <a:rPr lang="en-CA" sz="1200" dirty="0">
                <a:latin typeface="Arial" panose="020B0604020202020204" pitchFamily="34" charset="0"/>
                <a:cs typeface="Arial" panose="020B0604020202020204" pitchFamily="34" charset="0"/>
              </a:rPr>
              <a:t>Dr. Michael Dunbar</a:t>
            </a:r>
          </a:p>
          <a:p>
            <a:r>
              <a:rPr lang="en-CA" sz="1200" dirty="0">
                <a:latin typeface="Arial" panose="020B0604020202020204" pitchFamily="34" charset="0"/>
                <a:cs typeface="Arial" panose="020B0604020202020204" pitchFamily="34" charset="0"/>
              </a:rPr>
              <a:t>Chair </a:t>
            </a:r>
          </a:p>
          <a:p>
            <a:r>
              <a:rPr lang="en-CA" sz="1200" dirty="0">
                <a:latin typeface="Arial" panose="020B0604020202020204" pitchFamily="34" charset="0"/>
                <a:cs typeface="Arial" panose="020B0604020202020204" pitchFamily="34" charset="0"/>
              </a:rPr>
              <a:t>Dr. Sean Christie</a:t>
            </a:r>
          </a:p>
          <a:p>
            <a:r>
              <a:rPr lang="en-CA" sz="1200" dirty="0">
                <a:latin typeface="Arial" panose="020B0604020202020204" pitchFamily="34" charset="0"/>
                <a:cs typeface="Arial" panose="020B0604020202020204" pitchFamily="34" charset="0"/>
              </a:rPr>
              <a:t>Deputy Chair</a:t>
            </a:r>
          </a:p>
          <a:p>
            <a:endParaRPr lang="en-CA" sz="1200" dirty="0">
              <a:latin typeface="Arial" panose="020B0604020202020204" pitchFamily="34" charset="0"/>
              <a:cs typeface="Arial" panose="020B0604020202020204" pitchFamily="34" charset="0"/>
            </a:endParaRPr>
          </a:p>
          <a:p>
            <a:r>
              <a:rPr lang="en-CA" sz="1200" u="sng" dirty="0">
                <a:latin typeface="Arial" panose="020B0604020202020204" pitchFamily="34" charset="0"/>
                <a:cs typeface="Arial" panose="020B0604020202020204" pitchFamily="34" charset="0"/>
              </a:rPr>
              <a:t>Committee Members</a:t>
            </a:r>
            <a:r>
              <a:rPr lang="en-CA" sz="1200" dirty="0">
                <a:latin typeface="Arial" panose="020B0604020202020204" pitchFamily="34" charset="0"/>
                <a:cs typeface="Arial" panose="020B0604020202020204" pitchFamily="34" charset="0"/>
              </a:rPr>
              <a:t>:</a:t>
            </a:r>
          </a:p>
          <a:p>
            <a:endParaRPr lang="en-CA" sz="1200" dirty="0">
              <a:latin typeface="Arial" panose="020B0604020202020204" pitchFamily="34" charset="0"/>
              <a:cs typeface="Arial" panose="020B0604020202020204" pitchFamily="34" charset="0"/>
            </a:endParaRPr>
          </a:p>
          <a:p>
            <a:r>
              <a:rPr lang="en-CA" sz="1200" dirty="0">
                <a:latin typeface="Arial" panose="020B0604020202020204" pitchFamily="34" charset="0"/>
                <a:cs typeface="Arial" panose="020B0604020202020204" pitchFamily="34" charset="0"/>
              </a:rPr>
              <a:t>Dr. Katerina Neumann</a:t>
            </a:r>
          </a:p>
          <a:p>
            <a:r>
              <a:rPr lang="en-CA" sz="1200" dirty="0">
                <a:latin typeface="Arial" panose="020B0604020202020204" pitchFamily="34" charset="0"/>
                <a:cs typeface="Arial" panose="020B0604020202020204" pitchFamily="34" charset="0"/>
              </a:rPr>
              <a:t>Dr. Richard Spence</a:t>
            </a:r>
          </a:p>
          <a:p>
            <a:r>
              <a:rPr lang="en-CA" sz="1200" dirty="0">
                <a:latin typeface="Arial" panose="020B0604020202020204" pitchFamily="34" charset="0"/>
                <a:cs typeface="Arial" panose="020B0604020202020204" pitchFamily="34" charset="0"/>
              </a:rPr>
              <a:t>Dr. Alison Wallace</a:t>
            </a:r>
          </a:p>
          <a:p>
            <a:r>
              <a:rPr lang="en-CA" sz="1200" dirty="0">
                <a:latin typeface="Arial" panose="020B0604020202020204" pitchFamily="34" charset="0"/>
                <a:cs typeface="Arial" panose="020B0604020202020204" pitchFamily="34" charset="0"/>
              </a:rPr>
              <a:t>Dr. Jim Fawcett</a:t>
            </a:r>
          </a:p>
          <a:p>
            <a:r>
              <a:rPr lang="en-CA" sz="1200" dirty="0">
                <a:latin typeface="Arial" panose="020B0604020202020204" pitchFamily="34" charset="0"/>
                <a:cs typeface="Arial" panose="020B0604020202020204" pitchFamily="34" charset="0"/>
              </a:rPr>
              <a:t>Dr. Thomas Issekutz</a:t>
            </a:r>
          </a:p>
          <a:p>
            <a:r>
              <a:rPr lang="en-CA" sz="1200" dirty="0">
                <a:latin typeface="Arial" panose="020B0604020202020204" pitchFamily="34" charset="0"/>
                <a:cs typeface="Arial" panose="020B0604020202020204" pitchFamily="34" charset="0"/>
              </a:rPr>
              <a:t>Dr. Emily Krauss</a:t>
            </a:r>
          </a:p>
          <a:p>
            <a:r>
              <a:rPr lang="en-CA" sz="1200" dirty="0">
                <a:latin typeface="Arial" panose="020B0604020202020204" pitchFamily="34" charset="0"/>
                <a:cs typeface="Arial" panose="020B0604020202020204" pitchFamily="34" charset="0"/>
              </a:rPr>
              <a:t>Dr. Christine Herman</a:t>
            </a:r>
          </a:p>
          <a:p>
            <a:r>
              <a:rPr lang="en-CA" sz="1200" dirty="0">
                <a:latin typeface="Arial" panose="020B0604020202020204" pitchFamily="34" charset="0"/>
                <a:cs typeface="Arial" panose="020B0604020202020204" pitchFamily="34" charset="0"/>
              </a:rPr>
              <a:t>Dr. Paul Hong</a:t>
            </a:r>
          </a:p>
          <a:p>
            <a:r>
              <a:rPr lang="en-CA" sz="1200" dirty="0">
                <a:latin typeface="Arial" panose="020B0604020202020204" pitchFamily="34" charset="0"/>
                <a:cs typeface="Arial" panose="020B0604020202020204" pitchFamily="34" charset="0"/>
              </a:rPr>
              <a:t>Dr. Robin Urquhart</a:t>
            </a:r>
          </a:p>
          <a:p>
            <a:r>
              <a:rPr lang="en-CA" sz="1200" dirty="0">
                <a:latin typeface="Arial" panose="020B0604020202020204" pitchFamily="34" charset="0"/>
                <a:cs typeface="Arial" panose="020B0604020202020204" pitchFamily="34" charset="0"/>
              </a:rPr>
              <a:t>Dr. Mark </a:t>
            </a:r>
            <a:r>
              <a:rPr lang="en-CA" sz="1200" dirty="0" err="1">
                <a:latin typeface="Arial" panose="020B0604020202020204" pitchFamily="34" charset="0"/>
                <a:cs typeface="Arial" panose="020B0604020202020204" pitchFamily="34" charset="0"/>
              </a:rPr>
              <a:t>Glazebrook</a:t>
            </a:r>
            <a:endParaRPr lang="en-CA" dirty="0"/>
          </a:p>
        </p:txBody>
      </p:sp>
      <p:pic>
        <p:nvPicPr>
          <p:cNvPr id="9" name="Picture 8" descr="A person in a suit and tie&#10;&#10;Description automatically generated">
            <a:extLst>
              <a:ext uri="{FF2B5EF4-FFF2-40B4-BE49-F238E27FC236}">
                <a16:creationId xmlns:a16="http://schemas.microsoft.com/office/drawing/2014/main" id="{47827FA9-84AC-B9BE-C7B2-E9049E753E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4282" y="6416287"/>
            <a:ext cx="831307" cy="831307"/>
          </a:xfrm>
          <a:prstGeom prst="rect">
            <a:avLst/>
          </a:prstGeom>
        </p:spPr>
      </p:pic>
      <p:pic>
        <p:nvPicPr>
          <p:cNvPr id="1026" name="Picture 2">
            <a:extLst>
              <a:ext uri="{FF2B5EF4-FFF2-40B4-BE49-F238E27FC236}">
                <a16:creationId xmlns:a16="http://schemas.microsoft.com/office/drawing/2014/main" id="{FF590553-6BD8-ED48-F047-5A5644BB618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594" y="4990701"/>
            <a:ext cx="787150" cy="120434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CAA7C89-8C8A-5CBE-118C-16FC6D482014}"/>
              </a:ext>
            </a:extLst>
          </p:cNvPr>
          <p:cNvSpPr txBox="1"/>
          <p:nvPr/>
        </p:nvSpPr>
        <p:spPr>
          <a:xfrm>
            <a:off x="1189444" y="5123936"/>
            <a:ext cx="4198726" cy="2323713"/>
          </a:xfrm>
          <a:prstGeom prst="rect">
            <a:avLst/>
          </a:prstGeom>
          <a:solidFill>
            <a:schemeClr val="accent6">
              <a:lumMod val="20000"/>
              <a:lumOff val="80000"/>
            </a:schemeClr>
          </a:solidFill>
        </p:spPr>
        <p:txBody>
          <a:bodyPr wrap="square" rtlCol="0">
            <a:spAutoFit/>
          </a:bodyPr>
          <a:lstStyle/>
          <a:p>
            <a:pPr algn="ctr"/>
            <a:r>
              <a:rPr lang="en-CA" sz="1250" b="1" dirty="0">
                <a:solidFill>
                  <a:schemeClr val="accent6">
                    <a:lumMod val="75000"/>
                  </a:schemeClr>
                </a:solidFill>
                <a:latin typeface="Arial" panose="020B0604020202020204" pitchFamily="34" charset="0"/>
                <a:cs typeface="Arial" panose="020B0604020202020204" pitchFamily="34" charset="0"/>
              </a:rPr>
              <a:t>Dalhousie Faculty of Medicine Resident Research Awards</a:t>
            </a:r>
          </a:p>
          <a:p>
            <a:pPr algn="ctr"/>
            <a:endParaRPr lang="en-CA" sz="1200" b="1" dirty="0">
              <a:solidFill>
                <a:schemeClr val="accent6">
                  <a:lumMod val="75000"/>
                </a:schemeClr>
              </a:solidFill>
              <a:latin typeface="Arial" panose="020B0604020202020204" pitchFamily="34" charset="0"/>
              <a:cs typeface="Arial" panose="020B0604020202020204" pitchFamily="34" charset="0"/>
            </a:endParaRPr>
          </a:p>
          <a:p>
            <a:r>
              <a:rPr lang="en-CA" sz="1200" b="1" dirty="0">
                <a:solidFill>
                  <a:schemeClr val="accent6">
                    <a:lumMod val="75000"/>
                  </a:schemeClr>
                </a:solidFill>
                <a:latin typeface="Arial" panose="020B0604020202020204" pitchFamily="34" charset="0"/>
                <a:cs typeface="Arial" panose="020B0604020202020204" pitchFamily="34" charset="0"/>
              </a:rPr>
              <a:t>Dr. Anna Duncan</a:t>
            </a:r>
            <a:r>
              <a:rPr lang="en-CA" sz="1200" dirty="0">
                <a:solidFill>
                  <a:schemeClr val="accent6">
                    <a:lumMod val="75000"/>
                  </a:schemeClr>
                </a:solidFill>
                <a:latin typeface="Arial" panose="020B0604020202020204" pitchFamily="34" charset="0"/>
                <a:cs typeface="Arial" panose="020B0604020202020204" pitchFamily="34" charset="0"/>
              </a:rPr>
              <a:t> </a:t>
            </a:r>
            <a:r>
              <a:rPr lang="en-CA" sz="1200" dirty="0">
                <a:latin typeface="Arial" panose="020B0604020202020204" pitchFamily="34" charset="0"/>
                <a:cs typeface="Arial" panose="020B0604020202020204" pitchFamily="34" charset="0"/>
              </a:rPr>
              <a:t>-  </a:t>
            </a:r>
            <a:r>
              <a:rPr lang="en-CA" sz="1200" b="1" dirty="0">
                <a:latin typeface="Arial" panose="020B0604020202020204" pitchFamily="34" charset="0"/>
                <a:cs typeface="Arial" panose="020B0604020202020204" pitchFamily="34" charset="0"/>
              </a:rPr>
              <a:t>Best Overall Presentation</a:t>
            </a:r>
          </a:p>
          <a:p>
            <a:r>
              <a:rPr lang="en-CA" sz="1200" dirty="0">
                <a:latin typeface="Arial" panose="020B0604020202020204" pitchFamily="34" charset="0"/>
                <a:cs typeface="Arial" panose="020B0604020202020204" pitchFamily="34" charset="0"/>
              </a:rPr>
              <a:t>“</a:t>
            </a:r>
            <a:r>
              <a:rPr lang="en-CA" sz="1200" b="0" i="0" dirty="0">
                <a:solidFill>
                  <a:srgbClr val="242424"/>
                </a:solidFill>
                <a:effectLst/>
                <a:latin typeface="Arial" panose="020B0604020202020204" pitchFamily="34" charset="0"/>
                <a:cs typeface="Arial" panose="020B0604020202020204" pitchFamily="34" charset="0"/>
              </a:rPr>
              <a:t>The effect of silver on re-epithelialization, infection, and hypertrophic scarring of partial thickness burns in pediatric patients: A randomized control trial”</a:t>
            </a:r>
          </a:p>
          <a:p>
            <a:endParaRPr lang="en-CA" sz="1200" dirty="0">
              <a:solidFill>
                <a:srgbClr val="242424"/>
              </a:solidFill>
              <a:latin typeface="Arial" panose="020B0604020202020204" pitchFamily="34" charset="0"/>
              <a:cs typeface="Arial" panose="020B0604020202020204" pitchFamily="34" charset="0"/>
            </a:endParaRPr>
          </a:p>
          <a:p>
            <a:r>
              <a:rPr lang="en-CA" sz="1200" b="1" dirty="0">
                <a:solidFill>
                  <a:schemeClr val="accent6">
                    <a:lumMod val="75000"/>
                  </a:schemeClr>
                </a:solidFill>
                <a:latin typeface="Arial" panose="020B0604020202020204" pitchFamily="34" charset="0"/>
                <a:cs typeface="Arial" panose="020B0604020202020204" pitchFamily="34" charset="0"/>
              </a:rPr>
              <a:t>Dr. Mark MacLean </a:t>
            </a:r>
            <a:r>
              <a:rPr lang="en-CA" sz="1200" dirty="0">
                <a:solidFill>
                  <a:srgbClr val="242424"/>
                </a:solidFill>
                <a:latin typeface="Arial" panose="020B0604020202020204" pitchFamily="34" charset="0"/>
                <a:cs typeface="Arial" panose="020B0604020202020204" pitchFamily="34" charset="0"/>
              </a:rPr>
              <a:t>– </a:t>
            </a:r>
            <a:r>
              <a:rPr lang="en-CA" sz="1200" b="1" dirty="0">
                <a:solidFill>
                  <a:srgbClr val="242424"/>
                </a:solidFill>
                <a:latin typeface="Arial" panose="020B0604020202020204" pitchFamily="34" charset="0"/>
                <a:cs typeface="Arial" panose="020B0604020202020204" pitchFamily="34" charset="0"/>
              </a:rPr>
              <a:t>Best Work Basic Science Research </a:t>
            </a:r>
          </a:p>
          <a:p>
            <a:r>
              <a:rPr lang="en-CA" sz="1200" b="0" i="0" dirty="0">
                <a:solidFill>
                  <a:srgbClr val="242424"/>
                </a:solidFill>
                <a:effectLst/>
                <a:latin typeface="Arial" panose="020B0604020202020204" pitchFamily="34" charset="0"/>
                <a:cs typeface="Arial" panose="020B0604020202020204" pitchFamily="34" charset="0"/>
              </a:rPr>
              <a:t>“NMDA-Receptor Antagonism for the Prevention of Neurological Dysfunction in Traumatic Brain Injury: Results of a Randomized Pre-Clinical Trial”</a:t>
            </a:r>
            <a:endParaRPr lang="en-CA" sz="12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13CD12F6-20D6-8562-7217-C63382026C22}"/>
              </a:ext>
            </a:extLst>
          </p:cNvPr>
          <p:cNvSpPr txBox="1"/>
          <p:nvPr/>
        </p:nvSpPr>
        <p:spPr>
          <a:xfrm>
            <a:off x="150882" y="7447648"/>
            <a:ext cx="6286494" cy="1754326"/>
          </a:xfrm>
          <a:prstGeom prst="rect">
            <a:avLst/>
          </a:prstGeom>
          <a:solidFill>
            <a:schemeClr val="tx2">
              <a:lumMod val="20000"/>
              <a:lumOff val="80000"/>
            </a:schemeClr>
          </a:solidFill>
        </p:spPr>
        <p:txBody>
          <a:bodyPr wrap="square" rtlCol="0">
            <a:spAutoFit/>
          </a:bodyPr>
          <a:lstStyle/>
          <a:p>
            <a:r>
              <a:rPr lang="en-CA" sz="1200" dirty="0">
                <a:latin typeface="Arial" panose="020B0604020202020204" pitchFamily="34" charset="0"/>
                <a:cs typeface="Arial" panose="020B0604020202020204" pitchFamily="34" charset="0"/>
              </a:rPr>
              <a:t>Congratulations to </a:t>
            </a:r>
            <a:r>
              <a:rPr lang="en-CA" sz="1200" b="1" dirty="0">
                <a:solidFill>
                  <a:schemeClr val="accent6">
                    <a:lumMod val="75000"/>
                  </a:schemeClr>
                </a:solidFill>
                <a:latin typeface="Arial" panose="020B0604020202020204" pitchFamily="34" charset="0"/>
                <a:cs typeface="Arial" panose="020B0604020202020204" pitchFamily="34" charset="0"/>
              </a:rPr>
              <a:t>Dr. Jae Ho Han</a:t>
            </a:r>
            <a:r>
              <a:rPr lang="en-CA" sz="1200" dirty="0">
                <a:latin typeface="Arial" panose="020B0604020202020204" pitchFamily="34" charset="0"/>
                <a:cs typeface="Arial" panose="020B0604020202020204" pitchFamily="34" charset="0"/>
              </a:rPr>
              <a:t>, CIP Neurosurgery Resident on his recent successful defence of his Master’s in Medical Sciences thesis “</a:t>
            </a:r>
            <a:r>
              <a:rPr lang="en-CA" sz="1200" i="1" dirty="0">
                <a:latin typeface="Arial" panose="020B0604020202020204" pitchFamily="34" charset="0"/>
                <a:cs typeface="Arial" panose="020B0604020202020204" pitchFamily="34" charset="0"/>
              </a:rPr>
              <a:t>Extracellular vesicles (EVs) in patient plasma can predict Glioblastoma multiforme (GBM) recurrence; EV concentration increases during surgery for GBM</a:t>
            </a:r>
            <a:r>
              <a:rPr lang="en-CA" sz="1200" dirty="0">
                <a:latin typeface="Arial" panose="020B0604020202020204" pitchFamily="34" charset="0"/>
                <a:cs typeface="Arial" panose="020B0604020202020204" pitchFamily="34" charset="0"/>
              </a:rPr>
              <a:t>”</a:t>
            </a:r>
          </a:p>
          <a:p>
            <a:endParaRPr lang="en-CA" sz="1200" dirty="0">
              <a:latin typeface="Arial" panose="020B0604020202020204" pitchFamily="34" charset="0"/>
              <a:cs typeface="Arial" panose="020B0604020202020204" pitchFamily="34" charset="0"/>
            </a:endParaRPr>
          </a:p>
          <a:p>
            <a:r>
              <a:rPr lang="en-CA" sz="1200" dirty="0">
                <a:latin typeface="Arial" panose="020B0604020202020204" pitchFamily="34" charset="0"/>
                <a:cs typeface="Arial" panose="020B0604020202020204" pitchFamily="34" charset="0"/>
              </a:rPr>
              <a:t>During his CIP protected time, Dr. Jae Ho Han was a trainee in the Cancer Research Training Program of the Beatrice Hunter Cancer Research Institute, with funds provided by the Terry Fox Research Institute’s Marathon of Hope Atlantic Cancer Consortium”.</a:t>
            </a:r>
          </a:p>
          <a:p>
            <a:r>
              <a:rPr lang="en-CA" sz="1200" dirty="0">
                <a:latin typeface="Arial" panose="020B0604020202020204" pitchFamily="34" charset="0"/>
                <a:cs typeface="Arial" panose="020B0604020202020204" pitchFamily="34" charset="0"/>
              </a:rPr>
              <a:t>Congrats Dr. Han Ho! </a:t>
            </a:r>
          </a:p>
        </p:txBody>
      </p:sp>
      <p:pic>
        <p:nvPicPr>
          <p:cNvPr id="12" name="Picture 11" descr="A person wearing glasses and smiling&#10;&#10;Description automatically generated with low confidence">
            <a:extLst>
              <a:ext uri="{FF2B5EF4-FFF2-40B4-BE49-F238E27FC236}">
                <a16:creationId xmlns:a16="http://schemas.microsoft.com/office/drawing/2014/main" id="{2E839D0C-DB7B-17FF-B90E-8A5B19B67BB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329053" y="7635615"/>
            <a:ext cx="1378391" cy="1378391"/>
          </a:xfrm>
          <a:prstGeom prst="rect">
            <a:avLst/>
          </a:prstGeom>
        </p:spPr>
      </p:pic>
      <p:pic>
        <p:nvPicPr>
          <p:cNvPr id="11" name="Picture 10" descr="A person in a white coat&#10;&#10;Description automatically generated">
            <a:extLst>
              <a:ext uri="{FF2B5EF4-FFF2-40B4-BE49-F238E27FC236}">
                <a16:creationId xmlns:a16="http://schemas.microsoft.com/office/drawing/2014/main" id="{6F019FDC-2EFC-79F0-3E7F-30DE7BD44E9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42432" y="82865"/>
            <a:ext cx="1847850" cy="1733550"/>
          </a:xfrm>
          <a:prstGeom prst="rect">
            <a:avLst/>
          </a:prstGeom>
        </p:spPr>
      </p:pic>
    </p:spTree>
    <p:extLst>
      <p:ext uri="{BB962C8B-B14F-4D97-AF65-F5344CB8AC3E}">
        <p14:creationId xmlns:p14="http://schemas.microsoft.com/office/powerpoint/2010/main" val="33318168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853</TotalTime>
  <Words>443</Words>
  <Application>Microsoft Office PowerPoint</Application>
  <PresentationFormat>Custom</PresentationFormat>
  <Paragraphs>37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Dr. Darling has named Dr. Sean Christie the Deputy Chair and Interim Director of the Department of Surgery Research Committee.   Dr. Christie is a Professor of Surgery in the Division of Neurosurgery.  His research in the basic sciences embodies secondary injury mechanisms and seeks to uncover potential “translate-able” therapies for spinal cord injury.  He is also a leading clinician researcher looking and examining the impact of global warming and its correlation to clinical practice.      https://www.thecoast.ca/news-opinion/greening-nova-scotias-healthcare-system-in-a-covid-19-world-25323481   Dr. Christie knows the “lay of the land” of the research community here at Dal Surgery, and will help guide and lead the Research Committee to investing our research dollars for: new faculty support, operational grant monies and continuing to build on Dr. Dunbar’s vision by working towards an internal data team/support hub. Ideally creating a research centre accessible to all faculty and residents to utilize and foster a wider more impactful research- generated Department of academic surgery.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Marsh</dc:creator>
  <cp:lastModifiedBy>Elaine Marsh</cp:lastModifiedBy>
  <cp:revision>27</cp:revision>
  <cp:lastPrinted>2023-07-05T18:15:25Z</cp:lastPrinted>
  <dcterms:created xsi:type="dcterms:W3CDTF">2023-04-18T11:26:53Z</dcterms:created>
  <dcterms:modified xsi:type="dcterms:W3CDTF">2023-07-05T18:16:45Z</dcterms:modified>
</cp:coreProperties>
</file>