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8029" autoAdjust="0"/>
  </p:normalViewPr>
  <p:slideViewPr>
    <p:cSldViewPr snapToGrid="0">
      <p:cViewPr varScale="1">
        <p:scale>
          <a:sx n="67" d="100"/>
          <a:sy n="67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F3611-6BA4-478A-B3F6-757E9E251AEE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8816B-488B-4A2B-97AA-FCD9FD68C7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42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Each speaker/presenter should have their own slide.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Where a faculty/presenter has no relationships to disclose, indicate </a:t>
            </a:r>
            <a:r>
              <a:rPr lang="en-CA" b="1" dirty="0"/>
              <a:t>Not Applicable </a:t>
            </a:r>
            <a:r>
              <a:rPr lang="en-CA" dirty="0"/>
              <a:t>under Relationships with Financial Sponsors on step 1.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Scientific planning committees must review and approve the content of steps 1 and 2 for each speaker/facilitator associated with the program; where potential for conflicts exist, the committee must discuss and approve the management plan outlined on step 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816B-488B-4A2B-97AA-FCD9FD68C7B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63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Where a program has received no external financial support (e.g., monies for food, logistics assistance such as registration, AV set-up, etc.), indicate </a:t>
            </a:r>
            <a:r>
              <a:rPr lang="en-CA" b="1" dirty="0"/>
              <a:t>No External Support</a:t>
            </a:r>
            <a:r>
              <a:rPr lang="en-CA" dirty="0"/>
              <a:t> on step 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Scientific planning committees must review and approve the content of steps 1 and 2 for each speaker/facilitator associated with the program; where potential for conflicts exist, the committee must discuss and approve the management plan outlined on step 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816B-488B-4A2B-97AA-FCD9FD68C7B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4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Where there are no potential biases identified in steps 1 and 2, indicate </a:t>
            </a:r>
            <a:r>
              <a:rPr lang="en-CA" b="1" dirty="0"/>
              <a:t>Not Applicable </a:t>
            </a:r>
            <a:r>
              <a:rPr lang="en-CA" dirty="0"/>
              <a:t>on this step.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When a speaker/facilitator has no relationships that might pose a potential conflict of interest, and the program has been developed without external support, this slide/step may be omitted.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Scientific planning committees must review and approve the content of steps 1 and 2 for each speaker/facilitator associated with the program; where potential for conflicts exist, the committee must discuss and approve the management plan outlined on step 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8816B-488B-4A2B-97AA-FCD9FD68C7B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83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4A1E-F100-9776-BF10-A2608F829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96666-9A4D-8EB7-CC84-4A26A491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FB130-BE3D-3219-3D59-1789794E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AB233-DD85-226E-333F-3925BC73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C6125-9D4A-F558-F3B0-B412CDF8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65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1A89-D76F-BEEA-53BA-8CB95F70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44B7C-75B0-41F4-1ACA-38D70A896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90EF1-BE6D-88F5-1B29-CC68AF6D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B01AD-61A5-EADD-B5F2-4B06005F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4BD3B-D750-769C-DC92-BE0AA5BF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6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862E5-C8B9-BB9E-F0C9-CB43B5490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05757-0B5B-8F1B-C249-2738B0EA6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48CD5-8B3C-A495-75F7-AE9BD1F1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77BF6-A6E0-7849-6D1B-7C88594F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74E1-CABC-9468-FE63-AA8E6D02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188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B39D-E55B-FD46-C9F6-CA3A179B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18D59-8E45-31BE-E428-995A68886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5F398-6A68-D3EF-372F-4FC7119C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63DEE-9F59-A601-2B2E-52182924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83FD-8B6A-FC4E-9A1F-159F22E8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47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F8CC6-7F9E-207D-0277-E90515818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54A6E-D86E-C0B4-3EEF-FCA9D044B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979B3-6FAC-F6BD-FEB7-09FAFC390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D9277-6F3C-D8F2-7A75-8BA94EEC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A852B-4105-06A0-37A5-2F8DC8E3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34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5F517-D4E1-275B-98DD-676A287E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67A6-16F6-5AA8-99CC-D306E7468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E9A033-351A-7C7E-F6E6-E5A1A58E6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68217-FCF3-8DA2-EC84-5E4743F1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3BC44-67C7-1585-F7B2-CEA1AFEF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07141-B6E8-B91B-CE6F-6DFAAFF5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48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8CB7-C39D-EA7E-9C8A-96C01DC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BD997-4189-7187-DB85-D9897A731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B7F0B-26F2-3F58-7838-B13D59896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C651A-BABF-6B68-292C-D24CF26AD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F573A-4B42-7E5C-4050-C7CD7D74B5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1410A-708B-7551-DDFE-7E4048B4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15F1A3-74A2-3827-4284-1B0EE2F6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B1AB0B-8581-7BB2-8436-95FA4F9A3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81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073CA-2B57-EE37-2D7A-87E6A7C0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390C4-31BB-56AC-45D3-DE921F86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A8586-19E7-D472-DB09-751B6CF4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0F95C4-162A-AC63-E7C3-B23455BD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97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89338-D889-EA90-17D8-548D1F55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3DEA1-C92F-12AF-4CD6-BF07B226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0D440-6A42-47BF-0574-85B0918B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28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497E-DCDD-7683-918C-A7559921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F840-3303-CAAC-5721-D115D67F9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80D5F-390C-95E0-5B4A-CD532C4D1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D1DDC-DCCC-EABC-CC01-C04AB0774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FA7CD-6DFE-ED54-2EDC-B2A7DA11D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7B8B4-F681-919F-8B14-C085CBF8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901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C10CC-1E15-5038-1E2D-0E5A1985A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FAC3D4-7571-F72E-3129-580ADDEE2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F23AC-F17A-4DF0-6326-C5B8D14B9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5C236-A752-1B3B-059C-FB83CB673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89FD0-03AE-B212-B80F-A818F6DE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7DA45-49F9-57A5-6DBA-959EFBF3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4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5B0E6-1BE1-6327-D506-CD8FDCE4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EAD8F-62BB-CFC6-44DE-4B48474D7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C56A-75B7-E653-1D8A-F76459DDD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1BEA04-1246-4DA9-880F-1F62529A7B0B}" type="datetimeFigureOut">
              <a:rPr lang="en-CA" smtClean="0"/>
              <a:t>28-Jun-2024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0E4C8-CD95-4CBB-8C0F-AEF39EA29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DEBF5-A393-2002-2DCC-2093906F0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A55975-1FFF-4897-8377-AA7CAC46B7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95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fpc.ca/CFPC/media/Resources/Continuing-Professional-Development/QuickTips_COI_Final_ENGLISH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pc.ca/CFPC/media/Resources/Continuing-Professional-Development/QuickTips_COI_Final_ENGLISH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8230-0196-09F3-BD63-177500BBF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8178"/>
            <a:ext cx="12192000" cy="985374"/>
          </a:xfrm>
          <a:solidFill>
            <a:srgbClr val="FFD400"/>
          </a:solidFill>
        </p:spPr>
        <p:txBody>
          <a:bodyPr/>
          <a:lstStyle/>
          <a:p>
            <a:pPr algn="ctr"/>
            <a:r>
              <a:rPr lang="en-CA" dirty="0">
                <a:latin typeface="Franklin Gothic Book" panose="020B0503020102020204" pitchFamily="34" charset="0"/>
              </a:rPr>
              <a:t>3-Step Disclosure Slides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1D900-CD0E-BD2A-2734-C0EFE875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94" y="1280160"/>
            <a:ext cx="11141612" cy="5212715"/>
          </a:xfrm>
        </p:spPr>
        <p:txBody>
          <a:bodyPr>
            <a:noAutofit/>
          </a:bodyPr>
          <a:lstStyle/>
          <a:p>
            <a:r>
              <a:rPr lang="en-CA" sz="2000" dirty="0">
                <a:latin typeface="Franklin Gothic Book" panose="020B0503020102020204" pitchFamily="34" charset="0"/>
              </a:rPr>
              <a:t>This is a sample template for the 3-step disclosure process for live programs.</a:t>
            </a:r>
          </a:p>
          <a:p>
            <a:pPr lvl="1"/>
            <a:r>
              <a:rPr lang="en-CA" sz="2000" dirty="0">
                <a:latin typeface="Franklin Gothic Book" panose="020B0503020102020204" pitchFamily="34" charset="0"/>
              </a:rPr>
              <a:t>This process allows participants to make their own judgements about the identified relationships and management strategies.</a:t>
            </a:r>
          </a:p>
          <a:p>
            <a:pPr lvl="1"/>
            <a:r>
              <a:rPr lang="en-CA" sz="2000" dirty="0">
                <a:latin typeface="Franklin Gothic Book" panose="020B0503020102020204" pitchFamily="34" charset="0"/>
              </a:rPr>
              <a:t>This </a:t>
            </a:r>
            <a:r>
              <a:rPr lang="en-CA" sz="2000" b="1" dirty="0">
                <a:latin typeface="Franklin Gothic Book" panose="020B0503020102020204" pitchFamily="34" charset="0"/>
              </a:rPr>
              <a:t>does not </a:t>
            </a:r>
            <a:r>
              <a:rPr lang="en-CA" sz="2000" dirty="0">
                <a:latin typeface="Franklin Gothic Book" panose="020B0503020102020204" pitchFamily="34" charset="0"/>
              </a:rPr>
              <a:t>replace the required sponsor acknowledgements in the written program materials.</a:t>
            </a:r>
          </a:p>
          <a:p>
            <a:r>
              <a:rPr lang="en-CA" sz="2000" dirty="0">
                <a:latin typeface="Franklin Gothic Book" panose="020B0503020102020204" pitchFamily="34" charset="0"/>
              </a:rPr>
              <a:t>At the start of the program, the facilitators/chairs must present the 3-step disclosure declaration. </a:t>
            </a:r>
          </a:p>
          <a:p>
            <a:pPr lvl="1"/>
            <a:r>
              <a:rPr lang="en-CA" sz="2000" dirty="0">
                <a:latin typeface="Franklin Gothic Book" panose="020B0503020102020204" pitchFamily="34" charset="0"/>
              </a:rPr>
              <a:t>For programs with multiple sessions/speakers, the information about the program sponsors must be presented once at the start of the conference. Speakers need only present their own relationships, or lack thereof. </a:t>
            </a:r>
          </a:p>
          <a:p>
            <a:r>
              <a:rPr lang="en-CA" sz="2000" dirty="0">
                <a:latin typeface="Franklin Gothic Book" panose="020B0503020102020204" pitchFamily="34" charset="0"/>
              </a:rPr>
              <a:t>Scientific planning committees must take ownership of the content of these disclosure slides/steps to the same extent they do for the content of the rest of educational program. </a:t>
            </a:r>
          </a:p>
          <a:p>
            <a:r>
              <a:rPr lang="en-CA" sz="2000" dirty="0">
                <a:latin typeface="Franklin Gothic Book" panose="020B0503020102020204" pitchFamily="34" charset="0"/>
              </a:rPr>
              <a:t>A copy of the program’s disclosure slides template must be submitted with the accreditation application. </a:t>
            </a:r>
          </a:p>
          <a:p>
            <a:r>
              <a:rPr lang="en-CA" sz="2000" dirty="0">
                <a:latin typeface="Franklin Gothic Book" panose="020B0503020102020204" pitchFamily="34" charset="0"/>
              </a:rPr>
              <a:t>If you choose to use this template, </a:t>
            </a:r>
            <a:r>
              <a:rPr lang="en-CA" sz="2000" b="1" dirty="0">
                <a:latin typeface="Franklin Gothic Book" panose="020B0503020102020204" pitchFamily="34" charset="0"/>
              </a:rPr>
              <a:t>please edit the slides carefully</a:t>
            </a:r>
            <a:r>
              <a:rPr lang="en-CA" sz="2000" dirty="0">
                <a:latin typeface="Franklin Gothic Book" panose="020B0503020102020204" pitchFamily="34" charset="0"/>
              </a:rPr>
              <a:t>. (This slide must be removed.) </a:t>
            </a:r>
          </a:p>
          <a:p>
            <a:r>
              <a:rPr lang="en-CA" sz="2000" dirty="0">
                <a:latin typeface="Franklin Gothic Book" panose="020B0503020102020204" pitchFamily="34" charset="0"/>
              </a:rPr>
              <a:t>For additional information, please see the CFPC’s </a:t>
            </a:r>
            <a:r>
              <a:rPr lang="en-CA" sz="2000" dirty="0">
                <a:latin typeface="Franklin Gothic Book" panose="020B0503020102020204" pitchFamily="34" charset="0"/>
                <a:hlinkClick r:id="rId2"/>
              </a:rPr>
              <a:t>Quick Tips: Identification and Management of Conflicts of Interest and Transparency to Learners</a:t>
            </a:r>
            <a:r>
              <a:rPr lang="en-CA" sz="2000" dirty="0"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23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06955C-758C-A513-E4D0-6F047EEB8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Franklin Gothic Book" panose="020B0503020102020204" pitchFamily="34" charset="0"/>
              </a:rPr>
              <a:t>Faculty/Presenter Disclosure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0030E1-30B5-B899-1FE6-7606ADE0B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CA" sz="2400" dirty="0">
                <a:latin typeface="Franklin Gothic Book" panose="020B0503020102020204" pitchFamily="34" charset="0"/>
              </a:rPr>
              <a:t>Faculty/speaker’s name: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name]</a:t>
            </a:r>
          </a:p>
          <a:p>
            <a:r>
              <a:rPr lang="en-CA" sz="2400" dirty="0">
                <a:latin typeface="Franklin Gothic Book" panose="020B0503020102020204" pitchFamily="34" charset="0"/>
              </a:rPr>
              <a:t>Relationships with financial sponsors:</a:t>
            </a:r>
          </a:p>
          <a:p>
            <a:pPr lvl="1"/>
            <a:r>
              <a:rPr lang="en-CA" dirty="0">
                <a:latin typeface="Franklin Gothic Book" panose="020B0503020102020204" pitchFamily="34" charset="0"/>
              </a:rPr>
              <a:t>Any direct financial relationships, including receipt of honoraria: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org names] </a:t>
            </a:r>
          </a:p>
          <a:p>
            <a:pPr lvl="1"/>
            <a:r>
              <a:rPr lang="en-CA" dirty="0">
                <a:latin typeface="Franklin Gothic Book" panose="020B0503020102020204" pitchFamily="34" charset="0"/>
              </a:rPr>
              <a:t>Membership on advisory boards or speakers’ bureaus: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org names] </a:t>
            </a:r>
          </a:p>
          <a:p>
            <a:pPr lvl="1"/>
            <a:r>
              <a:rPr lang="en-CA" dirty="0">
                <a:latin typeface="Franklin Gothic Book" panose="020B0503020102020204" pitchFamily="34" charset="0"/>
              </a:rPr>
              <a:t>Patents for drugs or devices: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org names] </a:t>
            </a:r>
          </a:p>
          <a:p>
            <a:pPr lvl="1"/>
            <a:r>
              <a:rPr lang="en-CA" dirty="0">
                <a:latin typeface="Franklin Gothic Book" panose="020B0503020102020204" pitchFamily="34" charset="0"/>
              </a:rPr>
              <a:t>Other financial relationships/investments: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[insert org names] </a:t>
            </a:r>
            <a:r>
              <a:rPr lang="en-CA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A26C10-DB82-2F45-AF83-03FDAD75B7E7}"/>
              </a:ext>
            </a:extLst>
          </p:cNvPr>
          <p:cNvSpPr txBox="1"/>
          <p:nvPr/>
        </p:nvSpPr>
        <p:spPr>
          <a:xfrm>
            <a:off x="838200" y="216213"/>
            <a:ext cx="108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Franklin Gothic Book" panose="020B0503020102020204" pitchFamily="34" charset="0"/>
              </a:rPr>
              <a:t>Step 1</a:t>
            </a:r>
          </a:p>
        </p:txBody>
      </p:sp>
    </p:spTree>
    <p:extLst>
      <p:ext uri="{BB962C8B-B14F-4D97-AF65-F5344CB8AC3E}">
        <p14:creationId xmlns:p14="http://schemas.microsoft.com/office/powerpoint/2010/main" val="152261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87DC-F816-64DF-E26E-94FF97A29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Franklin Gothic Book" panose="020B0503020102020204" pitchFamily="34" charset="0"/>
              </a:rPr>
              <a:t>Disclosure of Financial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13A0C-AEBF-4806-76E4-435A8E10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Franklin Gothic Book" panose="020B0503020102020204" pitchFamily="34" charset="0"/>
              </a:rPr>
              <a:t>This program has received financial support from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[organization name]</a:t>
            </a:r>
            <a:r>
              <a:rPr lang="en-CA" sz="2400" dirty="0">
                <a:latin typeface="Franklin Gothic Book" panose="020B0503020102020204" pitchFamily="34" charset="0"/>
              </a:rPr>
              <a:t> in the form of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[describe support here—e.g., an educational grant]</a:t>
            </a:r>
            <a:r>
              <a:rPr lang="en-CA" sz="2400" dirty="0">
                <a:latin typeface="Franklin Gothic Book" panose="020B0503020102020204" pitchFamily="34" charset="0"/>
              </a:rPr>
              <a:t>. </a:t>
            </a:r>
          </a:p>
          <a:p>
            <a:pPr>
              <a:spcAft>
                <a:spcPts val="2400"/>
              </a:spcAft>
            </a:pPr>
            <a:r>
              <a:rPr lang="en-CA" sz="2400" dirty="0">
                <a:latin typeface="Franklin Gothic Book" panose="020B0503020102020204" pitchFamily="34" charset="0"/>
              </a:rPr>
              <a:t>This program has received in-kind support from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[organization name]</a:t>
            </a:r>
            <a:r>
              <a:rPr lang="en-CA" sz="2400" dirty="0">
                <a:latin typeface="Franklin Gothic Book" panose="020B0503020102020204" pitchFamily="34" charset="0"/>
              </a:rPr>
              <a:t> in the form of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[describe support here—e.g., logistical support]</a:t>
            </a:r>
            <a:r>
              <a:rPr lang="en-CA" sz="2400" dirty="0">
                <a:latin typeface="Franklin Gothic Book" panose="020B0503020102020204" pitchFamily="34" charset="0"/>
              </a:rPr>
              <a:t>. </a:t>
            </a:r>
          </a:p>
          <a:p>
            <a:r>
              <a:rPr lang="en-CA" sz="2400" dirty="0">
                <a:latin typeface="Franklin Gothic Book" panose="020B0503020102020204" pitchFamily="34" charset="0"/>
              </a:rPr>
              <a:t>Potential for conflict(s) of interest:</a:t>
            </a:r>
          </a:p>
          <a:p>
            <a:pPr lvl="1"/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[Speaker/Faculty name]</a:t>
            </a:r>
            <a:r>
              <a:rPr lang="en-CA" dirty="0">
                <a:latin typeface="Franklin Gothic Book" panose="020B0503020102020204" pitchFamily="34" charset="0"/>
              </a:rPr>
              <a:t> has received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[payment/funding, etc.]</a:t>
            </a:r>
            <a:r>
              <a:rPr lang="en-CA" dirty="0">
                <a:latin typeface="Franklin Gothic Book" panose="020B0503020102020204" pitchFamily="34" charset="0"/>
              </a:rPr>
              <a:t> from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[organization supporting this program </a:t>
            </a:r>
            <a:r>
              <a:rPr lang="en-CA" b="1" dirty="0">
                <a:highlight>
                  <a:srgbClr val="FFFF00"/>
                </a:highlight>
                <a:latin typeface="Franklin Gothic Book" panose="020B0503020102020204" pitchFamily="34" charset="0"/>
              </a:rPr>
              <a:t>and/or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organization whose product(s) are being discussed in this program (do not list the products)]</a:t>
            </a:r>
            <a:r>
              <a:rPr lang="en-CA" dirty="0">
                <a:latin typeface="Franklin Gothic Book" panose="020B0503020102020204" pitchFamily="34" charset="0"/>
              </a:rPr>
              <a:t>. </a:t>
            </a:r>
          </a:p>
          <a:p>
            <a:pPr lvl="1"/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[Supporting organization name]</a:t>
            </a:r>
            <a:r>
              <a:rPr lang="en-CA" dirty="0">
                <a:latin typeface="Franklin Gothic Book" panose="020B0503020102020204" pitchFamily="34" charset="0"/>
              </a:rPr>
              <a:t> </a:t>
            </a:r>
            <a:r>
              <a:rPr lang="en-CA" dirty="0">
                <a:highlight>
                  <a:srgbClr val="FFFF00"/>
                </a:highlight>
                <a:latin typeface="Franklin Gothic Book" panose="020B0503020102020204" pitchFamily="34" charset="0"/>
              </a:rPr>
              <a:t>[developed/licenses/distributes/ benefits from the sale of, etc.]</a:t>
            </a:r>
            <a:r>
              <a:rPr lang="en-CA" dirty="0">
                <a:latin typeface="Franklin Gothic Book" panose="020B0503020102020204" pitchFamily="34" charset="0"/>
              </a:rPr>
              <a:t> a product that will be discussed in this program.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B4A05-463F-6941-C486-966A59849DD7}"/>
              </a:ext>
            </a:extLst>
          </p:cNvPr>
          <p:cNvSpPr txBox="1"/>
          <p:nvPr/>
        </p:nvSpPr>
        <p:spPr>
          <a:xfrm>
            <a:off x="838200" y="216213"/>
            <a:ext cx="108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Franklin Gothic Book" panose="020B0503020102020204" pitchFamily="34" charset="0"/>
              </a:rPr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5012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420B-EB51-97FA-D7F7-223B4A27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Franklin Gothic Book" panose="020B0503020102020204" pitchFamily="34" charset="0"/>
              </a:rPr>
              <a:t>Mitigating Potential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E8F4-6522-FD3E-5201-06F630E37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[Explain how potential sources of bias identified in steps 1 and 2 have been mitigated. Refer to the 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  <a:hlinkClick r:id="rId3"/>
              </a:rPr>
              <a:t>Quick Tips</a:t>
            </a:r>
            <a:r>
              <a:rPr lang="en-CA" sz="24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 document for details.]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044A3A-6577-6B7F-D4C1-13CA757951E3}"/>
              </a:ext>
            </a:extLst>
          </p:cNvPr>
          <p:cNvSpPr txBox="1"/>
          <p:nvPr/>
        </p:nvSpPr>
        <p:spPr>
          <a:xfrm>
            <a:off x="838200" y="216213"/>
            <a:ext cx="108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Franklin Gothic Book" panose="020B0503020102020204" pitchFamily="34" charset="0"/>
              </a:rPr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314190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698</Words>
  <Application>Microsoft Office PowerPoint</Application>
  <PresentationFormat>Widescreen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Franklin Gothic Book</vt:lpstr>
      <vt:lpstr>Office Theme</vt:lpstr>
      <vt:lpstr>3-Step Disclosure Slides Sample</vt:lpstr>
      <vt:lpstr>Faculty/Presenter Disclosure</vt:lpstr>
      <vt:lpstr>Disclosure of Financial Support</vt:lpstr>
      <vt:lpstr>Mitigating Potential Bias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Henderson</dc:creator>
  <cp:lastModifiedBy>Katie Henderson</cp:lastModifiedBy>
  <cp:revision>4</cp:revision>
  <dcterms:created xsi:type="dcterms:W3CDTF">2024-06-27T12:44:13Z</dcterms:created>
  <dcterms:modified xsi:type="dcterms:W3CDTF">2024-06-28T12:57:33Z</dcterms:modified>
</cp:coreProperties>
</file>